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89" r:id="rId3"/>
    <p:sldId id="257" r:id="rId4"/>
    <p:sldId id="261" r:id="rId5"/>
    <p:sldId id="283" r:id="rId6"/>
    <p:sldId id="299" r:id="rId7"/>
    <p:sldId id="290" r:id="rId8"/>
    <p:sldId id="291" r:id="rId9"/>
    <p:sldId id="293" r:id="rId10"/>
    <p:sldId id="294" r:id="rId11"/>
    <p:sldId id="295" r:id="rId12"/>
    <p:sldId id="296" r:id="rId13"/>
    <p:sldId id="297" r:id="rId14"/>
    <p:sldId id="298" r:id="rId15"/>
    <p:sldId id="272"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2D39"/>
    <a:srgbClr val="32323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13059-C5A5-4E4E-843A-A1689415199D}" type="datetimeFigureOut">
              <a:rPr lang="zh-CN" altLang="en-US" smtClean="0"/>
              <a:pPr/>
              <a:t>2016/6/4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5840FD-8EBB-42A5-A73B-ECA7AE3696F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7" name="Picture 2" descr="D:\Documents\Desktop\bj-3.jpg"/>
          <p:cNvPicPr>
            <a:picLocks noChangeAspect="1" noChangeArrowheads="1"/>
          </p:cNvPicPr>
          <p:nvPr userDrawn="1"/>
        </p:nvPicPr>
        <p:blipFill>
          <a:blip r:embed="rId13"/>
          <a:srcRect/>
          <a:stretch>
            <a:fillRect/>
          </a:stretch>
        </p:blipFill>
        <p:spPr bwMode="auto">
          <a:xfrm>
            <a:off x="-32" y="-24"/>
            <a:ext cx="9144032" cy="6867169"/>
          </a:xfrm>
          <a:prstGeom prst="rect">
            <a:avLst/>
          </a:prstGeom>
          <a:noFill/>
        </p:spPr>
      </p:pic>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2016/6/4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
        <p:nvSpPr>
          <p:cNvPr id="10" name="Rectangle 4"/>
          <p:cNvSpPr txBox="1">
            <a:spLocks noChangeArrowheads="1"/>
          </p:cNvSpPr>
          <p:nvPr userDrawn="1"/>
        </p:nvSpPr>
        <p:spPr bwMode="auto">
          <a:xfrm>
            <a:off x="8045450" y="6464300"/>
            <a:ext cx="10668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solidFill>
                  <a:schemeClr val="bg1"/>
                </a:solidFill>
                <a:ea typeface="宋体" pitchFamily="2" charset="-122"/>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altLang="zh-CN" sz="1200" b="0" i="0" u="none" strike="noStrike" kern="1200" cap="none" spc="0" normalizeH="0" baseline="0" noProof="0" smtClean="0">
                <a:ln>
                  <a:noFill/>
                </a:ln>
                <a:solidFill>
                  <a:schemeClr val="bg1"/>
                </a:solidFill>
                <a:effectLst/>
                <a:uLnTx/>
                <a:uFillTx/>
                <a:latin typeface="+mn-lt"/>
                <a:ea typeface="宋体" pitchFamily="2" charset="-122"/>
                <a:cs typeface="+mn-cs"/>
              </a:rPr>
              <a:t>Page </a:t>
            </a:r>
            <a:fld id="{10CE2801-B267-45CE-B61C-1FB2CE9E43F4}" type="slidenum">
              <a:rPr kumimoji="0" lang="de-DE" altLang="zh-CN" sz="1400" b="1" i="0" u="none" strike="noStrike" kern="1200" cap="none" spc="0" normalizeH="0" baseline="0" noProof="0" smtClean="0">
                <a:ln>
                  <a:noFill/>
                </a:ln>
                <a:solidFill>
                  <a:schemeClr val="bg1"/>
                </a:solidFill>
                <a:effectLst/>
                <a:uLnTx/>
                <a:uFillTx/>
                <a:latin typeface="+mn-lt"/>
                <a:ea typeface="宋体"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de-DE" altLang="zh-CN" sz="1400" b="1" i="0" u="none" strike="noStrike" kern="1200" cap="none" spc="0" normalizeH="0" baseline="0" noProof="0" dirty="0">
              <a:ln>
                <a:noFill/>
              </a:ln>
              <a:solidFill>
                <a:schemeClr val="bg1"/>
              </a:solidFill>
              <a:effectLst/>
              <a:uLnTx/>
              <a:uFillTx/>
              <a:latin typeface="+mn-lt"/>
              <a:ea typeface="宋体" pitchFamily="2" charset="-122"/>
              <a:cs typeface="+mn-cs"/>
            </a:endParaRPr>
          </a:p>
        </p:txBody>
      </p:sp>
      <p:pic>
        <p:nvPicPr>
          <p:cNvPr id="14" name="Picture 7" descr="C:\Documents and Settings\Administrator\桌面\封面.png"/>
          <p:cNvPicPr>
            <a:picLocks noChangeAspect="1" noChangeArrowheads="1"/>
          </p:cNvPicPr>
          <p:nvPr userDrawn="1"/>
        </p:nvPicPr>
        <p:blipFill>
          <a:blip r:embed="rId14" cstate="print"/>
          <a:srcRect l="18007" t="21202" r="19292" b="25794"/>
          <a:stretch>
            <a:fillRect/>
          </a:stretch>
        </p:blipFill>
        <p:spPr bwMode="auto">
          <a:xfrm>
            <a:off x="7116397" y="186576"/>
            <a:ext cx="1714512" cy="659428"/>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fang2580.com/fangyuan/house/1.html"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hyperlink" Target="http://www.kwppgroup.com/fanabout/fanabout318.html" TargetMode="External"/><Relationship Id="rId13" Type="http://schemas.openxmlformats.org/officeDocument/2006/relationships/image" Target="../media/image9.png"/><Relationship Id="rId3" Type="http://schemas.openxmlformats.org/officeDocument/2006/relationships/hyperlink" Target="http://www.dgdlyz.com/html/zjyz/xxjj.html" TargetMode="External"/><Relationship Id="rId7" Type="http://schemas.openxmlformats.org/officeDocument/2006/relationships/hyperlink" Target="http://slbcasting.com/cnlianxi/" TargetMode="External"/><Relationship Id="rId12"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www.kwppgroup.com/fanlianxi/show.php?lang=tc&amp;id=231" TargetMode="External"/><Relationship Id="rId11" Type="http://schemas.openxmlformats.org/officeDocument/2006/relationships/image" Target="../media/image7.png"/><Relationship Id="rId5" Type="http://schemas.openxmlformats.org/officeDocument/2006/relationships/hyperlink" Target="http://api.map.baidu.com/mapCard/" TargetMode="External"/><Relationship Id="rId10" Type="http://schemas.openxmlformats.org/officeDocument/2006/relationships/hyperlink" Target="http://www.10639888.com/html/xwzx_1345_2482.html" TargetMode="External"/><Relationship Id="rId4" Type="http://schemas.openxmlformats.org/officeDocument/2006/relationships/hyperlink" Target="http://api.map.baidu.com/lbsapi/creatmap/?qq-pf-to=pcqq.c2c" TargetMode="External"/><Relationship Id="rId9" Type="http://schemas.openxmlformats.org/officeDocument/2006/relationships/hyperlink" Target="http://www.dalap.cn/l_productdisplay/"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uments\Desktop\bj-3.jpg"/>
          <p:cNvPicPr>
            <a:picLocks noChangeAspect="1" noChangeArrowheads="1"/>
          </p:cNvPicPr>
          <p:nvPr/>
        </p:nvPicPr>
        <p:blipFill>
          <a:blip r:embed="rId2"/>
          <a:srcRect/>
          <a:stretch>
            <a:fillRect/>
          </a:stretch>
        </p:blipFill>
        <p:spPr bwMode="auto">
          <a:xfrm>
            <a:off x="-32" y="-24"/>
            <a:ext cx="9144032" cy="6867169"/>
          </a:xfrm>
          <a:prstGeom prst="rect">
            <a:avLst/>
          </a:prstGeom>
          <a:noFill/>
        </p:spPr>
      </p:pic>
      <p:pic>
        <p:nvPicPr>
          <p:cNvPr id="5" name="Picture 7" descr="C:\Documents and Settings\Administrator\桌面\封面.png"/>
          <p:cNvPicPr>
            <a:picLocks noChangeAspect="1" noChangeArrowheads="1"/>
          </p:cNvPicPr>
          <p:nvPr/>
        </p:nvPicPr>
        <p:blipFill>
          <a:blip r:embed="rId3" cstate="print"/>
          <a:srcRect l="18007" t="21202" r="19292" b="25794"/>
          <a:stretch>
            <a:fillRect/>
          </a:stretch>
        </p:blipFill>
        <p:spPr bwMode="auto">
          <a:xfrm>
            <a:off x="7072330" y="285728"/>
            <a:ext cx="1714512" cy="659428"/>
          </a:xfrm>
          <a:prstGeom prst="rect">
            <a:avLst/>
          </a:prstGeom>
          <a:noFill/>
        </p:spPr>
      </p:pic>
      <p:sp>
        <p:nvSpPr>
          <p:cNvPr id="6" name="TextBox 5"/>
          <p:cNvSpPr txBox="1"/>
          <p:nvPr/>
        </p:nvSpPr>
        <p:spPr>
          <a:xfrm>
            <a:off x="428596" y="2857496"/>
            <a:ext cx="8286808" cy="830997"/>
          </a:xfrm>
          <a:prstGeom prst="rect">
            <a:avLst/>
          </a:prstGeom>
          <a:noFill/>
        </p:spPr>
        <p:txBody>
          <a:bodyPr wrap="square" rtlCol="0">
            <a:spAutoFit/>
          </a:bodyPr>
          <a:lstStyle/>
          <a:p>
            <a:pPr algn="ctr"/>
            <a:r>
              <a:rPr lang="zh-CN" altLang="en-US" sz="4800" dirty="0" smtClean="0">
                <a:solidFill>
                  <a:srgbClr val="323232"/>
                </a:solidFill>
                <a:latin typeface="Hiragino Sans GB W3" pitchFamily="34" charset="-122"/>
                <a:ea typeface="Hiragino Sans GB W3" pitchFamily="34" charset="-122"/>
              </a:rPr>
              <a:t>网站后台操作和站内优化培训</a:t>
            </a:r>
            <a:endParaRPr lang="zh-CN" altLang="en-US" sz="4800" dirty="0">
              <a:solidFill>
                <a:srgbClr val="323232"/>
              </a:solidFill>
              <a:latin typeface="Hiragino Sans GB W3" pitchFamily="34" charset="-122"/>
              <a:ea typeface="Hiragino Sans GB W3" pitchFamily="34" charset="-122"/>
            </a:endParaRPr>
          </a:p>
        </p:txBody>
      </p:sp>
      <p:sp>
        <p:nvSpPr>
          <p:cNvPr id="7" name="TextBox 6"/>
          <p:cNvSpPr txBox="1"/>
          <p:nvPr/>
        </p:nvSpPr>
        <p:spPr>
          <a:xfrm>
            <a:off x="2857488" y="4000504"/>
            <a:ext cx="3643338" cy="1323439"/>
          </a:xfrm>
          <a:prstGeom prst="rect">
            <a:avLst/>
          </a:prstGeom>
          <a:noFill/>
        </p:spPr>
        <p:txBody>
          <a:bodyPr wrap="square" rtlCol="0">
            <a:spAutoFit/>
          </a:bodyPr>
          <a:lstStyle/>
          <a:p>
            <a:pPr>
              <a:lnSpc>
                <a:spcPct val="200000"/>
              </a:lnSpc>
            </a:pPr>
            <a:r>
              <a:rPr lang="zh-CN" altLang="en-US" sz="2000" dirty="0" smtClean="0">
                <a:solidFill>
                  <a:srgbClr val="323232"/>
                </a:solidFill>
                <a:latin typeface="Hiragino Sans GB W3" pitchFamily="34" charset="-122"/>
                <a:ea typeface="Hiragino Sans GB W3" pitchFamily="34" charset="-122"/>
              </a:rPr>
              <a:t>主讲老师：梁国源、骆阿林</a:t>
            </a:r>
            <a:endParaRPr lang="en-US" altLang="zh-CN" sz="2000" dirty="0" smtClean="0">
              <a:solidFill>
                <a:srgbClr val="323232"/>
              </a:solidFill>
              <a:latin typeface="Hiragino Sans GB W3" pitchFamily="34" charset="-122"/>
              <a:ea typeface="Hiragino Sans GB W3" pitchFamily="34" charset="-122"/>
            </a:endParaRPr>
          </a:p>
          <a:p>
            <a:pPr>
              <a:lnSpc>
                <a:spcPct val="200000"/>
              </a:lnSpc>
            </a:pPr>
            <a:r>
              <a:rPr lang="zh-CN" altLang="en-US" sz="2000" dirty="0" smtClean="0">
                <a:solidFill>
                  <a:srgbClr val="323232"/>
                </a:solidFill>
                <a:latin typeface="Hiragino Sans GB W3" pitchFamily="34" charset="-122"/>
                <a:ea typeface="Hiragino Sans GB W3" pitchFamily="34" charset="-122"/>
              </a:rPr>
              <a:t>时       间：</a:t>
            </a:r>
            <a:r>
              <a:rPr lang="en-US" altLang="zh-CN" sz="2000" dirty="0" smtClean="0">
                <a:solidFill>
                  <a:srgbClr val="323232"/>
                </a:solidFill>
                <a:latin typeface="Hiragino Sans GB W3" pitchFamily="34" charset="-122"/>
                <a:ea typeface="Hiragino Sans GB W3" pitchFamily="34" charset="-122"/>
              </a:rPr>
              <a:t>2:30-5:00</a:t>
            </a:r>
            <a:endParaRPr lang="en-US" altLang="zh-CN" sz="20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slide(fromTop)">
                                      <p:cBhvr>
                                        <p:cTn id="7" dur="500"/>
                                        <p:tgtEl>
                                          <p:spTgt spid="6"/>
                                        </p:tgtEl>
                                      </p:cBhvr>
                                    </p:animEffect>
                                  </p:childTnLst>
                                </p:cTn>
                              </p:par>
                              <p:par>
                                <p:cTn id="8" presetID="12" presetClass="entr" presetSubtype="1" fill="hold" grpId="0" nodeType="withEffect">
                                  <p:stCondLst>
                                    <p:cond delay="1000"/>
                                  </p:stCondLst>
                                  <p:childTnLst>
                                    <p:set>
                                      <p:cBhvr>
                                        <p:cTn id="9" dur="1" fill="hold">
                                          <p:stCondLst>
                                            <p:cond delay="0"/>
                                          </p:stCondLst>
                                        </p:cTn>
                                        <p:tgtEl>
                                          <p:spTgt spid="7"/>
                                        </p:tgtEl>
                                        <p:attrNameLst>
                                          <p:attrName>style.visibility</p:attrName>
                                        </p:attrNameLst>
                                      </p:cBhvr>
                                      <p:to>
                                        <p:strVal val="visible"/>
                                      </p:to>
                                    </p:set>
                                    <p:animEffect transition="in" filter="slide(fromTop)">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7" name="矩形 6"/>
          <p:cNvSpPr/>
          <p:nvPr/>
        </p:nvSpPr>
        <p:spPr>
          <a:xfrm>
            <a:off x="285720" y="357166"/>
            <a:ext cx="3993401"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一、简介明了的首页</a:t>
            </a:r>
            <a:endParaRPr lang="zh-CN" altLang="en-US" sz="3200" dirty="0"/>
          </a:p>
        </p:txBody>
      </p:sp>
      <p:sp>
        <p:nvSpPr>
          <p:cNvPr id="8" name="TextBox 7"/>
          <p:cNvSpPr txBox="1"/>
          <p:nvPr/>
        </p:nvSpPr>
        <p:spPr>
          <a:xfrm>
            <a:off x="642942" y="1500174"/>
            <a:ext cx="8143900" cy="3831818"/>
          </a:xfrm>
          <a:prstGeom prst="rect">
            <a:avLst/>
          </a:prstGeom>
          <a:noFill/>
        </p:spPr>
        <p:txBody>
          <a:bodyPr wrap="square" rtlCol="0">
            <a:spAutoFit/>
          </a:bodyPr>
          <a:lstStyle/>
          <a:p>
            <a:pPr>
              <a:lnSpc>
                <a:spcPct val="150000"/>
              </a:lnSpc>
            </a:pPr>
            <a:r>
              <a:rPr lang="zh-CN" altLang="en-US" spc="100" dirty="0" smtClean="0">
                <a:solidFill>
                  <a:srgbClr val="323232"/>
                </a:solidFill>
                <a:latin typeface="Hiragino Sans GB W3" pitchFamily="34" charset="-122"/>
                <a:ea typeface="Hiragino Sans GB W3" pitchFamily="34" charset="-122"/>
              </a:rPr>
              <a:t>      现在许多网站的通病几乎都是首页的内容较多，一进入便呈现出慢页面的内容，显得臃肿不堪。这</a:t>
            </a:r>
            <a:r>
              <a:rPr lang="zh-CN" altLang="en-US" spc="100" dirty="0" smtClean="0">
                <a:solidFill>
                  <a:srgbClr val="323232"/>
                </a:solidFill>
                <a:latin typeface="Hiragino Sans GB W3" pitchFamily="34" charset="-122"/>
                <a:ea typeface="Hiragino Sans GB W3" pitchFamily="34" charset="-122"/>
              </a:rPr>
              <a:t>不仅加载</a:t>
            </a:r>
            <a:r>
              <a:rPr lang="zh-CN" altLang="en-US" spc="100" dirty="0" smtClean="0">
                <a:solidFill>
                  <a:srgbClr val="323232"/>
                </a:solidFill>
                <a:latin typeface="Hiragino Sans GB W3" pitchFamily="34" charset="-122"/>
                <a:ea typeface="Hiragino Sans GB W3" pitchFamily="34" charset="-122"/>
              </a:rPr>
              <a:t>速度变慢，也使浏览者很难快速找到需要的信息，因此导致用户体验较差。</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      一个网站的首页是网站的入口，决定了浏览者最主要的影响和对网站的喜好主要判断条件。所以，无论哪方面的网站，首页要尽量简洁，但是信息量也不能够少。</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      通过较为合理和优良的美工将要呈现的信息美观的呈现出来，给浏览者在带来视觉美感的同时能够快速找到需要的信息，这才是用户喜好的高质量网站首页。</a:t>
            </a:r>
            <a:endParaRPr lang="en-US" altLang="zh-CN"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7" name="矩形 6"/>
          <p:cNvSpPr/>
          <p:nvPr/>
        </p:nvSpPr>
        <p:spPr>
          <a:xfrm>
            <a:off x="285720" y="357166"/>
            <a:ext cx="3993401"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二、合理的层次结构</a:t>
            </a:r>
            <a:endParaRPr lang="zh-CN" altLang="en-US" sz="3200" dirty="0"/>
          </a:p>
        </p:txBody>
      </p:sp>
      <p:sp>
        <p:nvSpPr>
          <p:cNvPr id="8" name="TextBox 7"/>
          <p:cNvSpPr txBox="1"/>
          <p:nvPr/>
        </p:nvSpPr>
        <p:spPr>
          <a:xfrm>
            <a:off x="642942" y="1500174"/>
            <a:ext cx="8143900" cy="3000821"/>
          </a:xfrm>
          <a:prstGeom prst="rect">
            <a:avLst/>
          </a:prstGeom>
          <a:noFill/>
        </p:spPr>
        <p:txBody>
          <a:bodyPr wrap="square" rtlCol="0">
            <a:spAutoFit/>
          </a:bodyPr>
          <a:lstStyle/>
          <a:p>
            <a:pPr>
              <a:lnSpc>
                <a:spcPct val="150000"/>
              </a:lnSpc>
            </a:pPr>
            <a:r>
              <a:rPr lang="zh-CN" altLang="en-US" spc="100" dirty="0" smtClean="0">
                <a:solidFill>
                  <a:srgbClr val="323232"/>
                </a:solidFill>
                <a:latin typeface="Hiragino Sans GB W3" pitchFamily="34" charset="-122"/>
                <a:ea typeface="Hiragino Sans GB W3" pitchFamily="34" charset="-122"/>
              </a:rPr>
              <a:t>      许多网站由于有多方面的内容，及内容量和类目较多，但却未能通过分类目录和导航来实现合理排版，使网站虽然有着巨大的信息量，却因为目录分类的不</a:t>
            </a:r>
            <a:r>
              <a:rPr lang="zh-CN" altLang="en-US" spc="100" dirty="0" smtClean="0">
                <a:solidFill>
                  <a:srgbClr val="323232"/>
                </a:solidFill>
                <a:latin typeface="Hiragino Sans GB W3" pitchFamily="34" charset="-122"/>
                <a:ea typeface="Hiragino Sans GB W3" pitchFamily="34" charset="-122"/>
              </a:rPr>
              <a:t>合理使这</a:t>
            </a:r>
            <a:r>
              <a:rPr lang="zh-CN" altLang="en-US" spc="100" dirty="0" smtClean="0">
                <a:solidFill>
                  <a:srgbClr val="323232"/>
                </a:solidFill>
                <a:latin typeface="Hiragino Sans GB W3" pitchFamily="34" charset="-122"/>
                <a:ea typeface="Hiragino Sans GB W3" pitchFamily="34" charset="-122"/>
              </a:rPr>
              <a:t>一优势变成了劣势：网站信息结构过于紊乱导致用户反感</a:t>
            </a:r>
            <a:r>
              <a:rPr lang="zh-CN" altLang="en-US" spc="100" dirty="0" smtClean="0">
                <a:solidFill>
                  <a:srgbClr val="323232"/>
                </a:solidFill>
                <a:latin typeface="Hiragino Sans GB W3" pitchFamily="34" charset="-122"/>
                <a:ea typeface="Hiragino Sans GB W3" pitchFamily="34" charset="-122"/>
              </a:rPr>
              <a:t>。</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      不同信息通过不同名称的下级文件夹存放，使信息按内容归类，目录层次越浅越好，名称越短越佳。</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      这样做不仅十分利于</a:t>
            </a:r>
            <a:r>
              <a:rPr lang="en-US" altLang="zh-CN" spc="100" dirty="0" err="1" smtClean="0">
                <a:solidFill>
                  <a:srgbClr val="323232"/>
                </a:solidFill>
                <a:latin typeface="Hiragino Sans GB W3" pitchFamily="34" charset="-122"/>
                <a:ea typeface="Hiragino Sans GB W3" pitchFamily="34" charset="-122"/>
              </a:rPr>
              <a:t>seo</a:t>
            </a:r>
            <a:r>
              <a:rPr lang="zh-CN" altLang="en-US" spc="100" dirty="0" smtClean="0">
                <a:solidFill>
                  <a:srgbClr val="323232"/>
                </a:solidFill>
                <a:latin typeface="Hiragino Sans GB W3" pitchFamily="34" charset="-122"/>
                <a:ea typeface="Hiragino Sans GB W3" pitchFamily="34" charset="-122"/>
              </a:rPr>
              <a:t>，对用户体验也非常友好。</a:t>
            </a:r>
            <a:endParaRPr lang="en-US" altLang="zh-CN"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7" name="矩形 6"/>
          <p:cNvSpPr/>
          <p:nvPr/>
        </p:nvSpPr>
        <p:spPr>
          <a:xfrm>
            <a:off x="285720" y="357166"/>
            <a:ext cx="3732112"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三、网站</a:t>
            </a:r>
            <a:r>
              <a:rPr lang="en-US" altLang="zh-CN" sz="3200" spc="100" dirty="0" smtClean="0">
                <a:solidFill>
                  <a:srgbClr val="323232"/>
                </a:solidFill>
                <a:ea typeface="Hiragino Sans GB W3" pitchFamily="34" charset="-122"/>
              </a:rPr>
              <a:t>META</a:t>
            </a:r>
            <a:r>
              <a:rPr lang="zh-CN" altLang="en-US" sz="3200" spc="100" dirty="0" smtClean="0">
                <a:solidFill>
                  <a:srgbClr val="323232"/>
                </a:solidFill>
                <a:ea typeface="Hiragino Sans GB W3" pitchFamily="34" charset="-122"/>
              </a:rPr>
              <a:t>标签</a:t>
            </a:r>
            <a:endParaRPr lang="zh-CN" altLang="en-US" sz="3200" dirty="0"/>
          </a:p>
        </p:txBody>
      </p:sp>
      <p:sp>
        <p:nvSpPr>
          <p:cNvPr id="8" name="TextBox 7"/>
          <p:cNvSpPr txBox="1"/>
          <p:nvPr/>
        </p:nvSpPr>
        <p:spPr>
          <a:xfrm>
            <a:off x="642942" y="1500174"/>
            <a:ext cx="8143900" cy="5493812"/>
          </a:xfrm>
          <a:prstGeom prst="rect">
            <a:avLst/>
          </a:prstGeom>
          <a:noFill/>
        </p:spPr>
        <p:txBody>
          <a:bodyPr wrap="square" rtlCol="0">
            <a:spAutoFit/>
          </a:bodyPr>
          <a:lstStyle/>
          <a:p>
            <a:pPr>
              <a:lnSpc>
                <a:spcPct val="150000"/>
              </a:lnSpc>
            </a:pPr>
            <a:r>
              <a:rPr lang="en-US" altLang="zh-CN" spc="100" dirty="0" smtClean="0">
                <a:solidFill>
                  <a:srgbClr val="323232"/>
                </a:solidFill>
                <a:latin typeface="Hiragino Sans GB W3" pitchFamily="34" charset="-122"/>
                <a:ea typeface="Hiragino Sans GB W3" pitchFamily="34" charset="-122"/>
              </a:rPr>
              <a:t>1</a:t>
            </a:r>
            <a:r>
              <a:rPr lang="zh-CN" altLang="en-US" spc="100" dirty="0" smtClean="0">
                <a:solidFill>
                  <a:srgbClr val="323232"/>
                </a:solidFill>
                <a:latin typeface="Hiragino Sans GB W3" pitchFamily="34" charset="-122"/>
                <a:ea typeface="Hiragino Sans GB W3" pitchFamily="34" charset="-122"/>
              </a:rPr>
              <a:t>、标题</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标题的两种写法：</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东莞网络公司</a:t>
            </a:r>
            <a:r>
              <a:rPr lang="en-US" altLang="zh-CN" spc="100" dirty="0" smtClean="0">
                <a:solidFill>
                  <a:srgbClr val="323232"/>
                </a:solidFill>
                <a:latin typeface="Hiragino Sans GB W3" pitchFamily="34" charset="-122"/>
                <a:ea typeface="Hiragino Sans GB W3" pitchFamily="34" charset="-122"/>
              </a:rPr>
              <a:t>|</a:t>
            </a:r>
            <a:r>
              <a:rPr lang="zh-CN" altLang="en-US" spc="100" dirty="0" smtClean="0">
                <a:solidFill>
                  <a:srgbClr val="323232"/>
                </a:solidFill>
                <a:latin typeface="Hiragino Sans GB W3" pitchFamily="34" charset="-122"/>
                <a:ea typeface="Hiragino Sans GB W3" pitchFamily="34" charset="-122"/>
              </a:rPr>
              <a:t>东莞网站建设</a:t>
            </a:r>
            <a:r>
              <a:rPr lang="en-US" altLang="zh-CN" spc="100" dirty="0" smtClean="0">
                <a:solidFill>
                  <a:srgbClr val="323232"/>
                </a:solidFill>
                <a:latin typeface="Hiragino Sans GB W3" pitchFamily="34" charset="-122"/>
                <a:ea typeface="Hiragino Sans GB W3" pitchFamily="34" charset="-122"/>
              </a:rPr>
              <a:t>|</a:t>
            </a:r>
            <a:r>
              <a:rPr lang="zh-CN" altLang="en-US" spc="100" dirty="0" smtClean="0">
                <a:solidFill>
                  <a:srgbClr val="323232"/>
                </a:solidFill>
                <a:latin typeface="Hiragino Sans GB W3" pitchFamily="34" charset="-122"/>
                <a:ea typeface="Hiragino Sans GB W3" pitchFamily="34" charset="-122"/>
              </a:rPr>
              <a:t>东莞网络营销</a:t>
            </a:r>
            <a:r>
              <a:rPr lang="en-US" altLang="zh-CN" spc="100" dirty="0" smtClean="0">
                <a:solidFill>
                  <a:srgbClr val="323232"/>
                </a:solidFill>
                <a:latin typeface="Hiragino Sans GB W3" pitchFamily="34" charset="-122"/>
                <a:ea typeface="Hiragino Sans GB W3" pitchFamily="34" charset="-122"/>
              </a:rPr>
              <a:t>-</a:t>
            </a:r>
            <a:r>
              <a:rPr lang="zh-CN" altLang="en-US" spc="100" dirty="0" smtClean="0">
                <a:solidFill>
                  <a:srgbClr val="323232"/>
                </a:solidFill>
                <a:latin typeface="Hiragino Sans GB W3" pitchFamily="34" charset="-122"/>
                <a:ea typeface="Hiragino Sans GB W3" pitchFamily="34" charset="-122"/>
              </a:rPr>
              <a:t>动点网络官网</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东莞市动点信息科技有限公司</a:t>
            </a:r>
            <a:r>
              <a:rPr lang="en-US" altLang="zh-CN" spc="100" dirty="0" smtClean="0">
                <a:solidFill>
                  <a:srgbClr val="323232"/>
                </a:solidFill>
                <a:latin typeface="Hiragino Sans GB W3" pitchFamily="34" charset="-122"/>
                <a:ea typeface="Hiragino Sans GB W3" pitchFamily="34" charset="-122"/>
              </a:rPr>
              <a:t>-</a:t>
            </a:r>
            <a:r>
              <a:rPr lang="zh-CN" altLang="en-US" spc="100" dirty="0" smtClean="0">
                <a:solidFill>
                  <a:srgbClr val="323232"/>
                </a:solidFill>
                <a:latin typeface="Hiragino Sans GB W3" pitchFamily="34" charset="-122"/>
                <a:ea typeface="Hiragino Sans GB W3" pitchFamily="34" charset="-122"/>
              </a:rPr>
              <a:t>官方网站</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2</a:t>
            </a:r>
            <a:r>
              <a:rPr lang="zh-CN" altLang="en-US" spc="100" dirty="0" smtClean="0">
                <a:solidFill>
                  <a:srgbClr val="323232"/>
                </a:solidFill>
                <a:latin typeface="Hiragino Sans GB W3" pitchFamily="34" charset="-122"/>
                <a:ea typeface="Hiragino Sans GB W3" pitchFamily="34" charset="-122"/>
              </a:rPr>
              <a:t>、关键词</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最合理</a:t>
            </a:r>
            <a:r>
              <a:rPr lang="en-US" altLang="zh-CN" spc="100" dirty="0" smtClean="0">
                <a:solidFill>
                  <a:srgbClr val="323232"/>
                </a:solidFill>
                <a:latin typeface="Hiragino Sans GB W3" pitchFamily="34" charset="-122"/>
                <a:ea typeface="Hiragino Sans GB W3" pitchFamily="34" charset="-122"/>
              </a:rPr>
              <a:t>3-5</a:t>
            </a:r>
            <a:r>
              <a:rPr lang="zh-CN" altLang="en-US" spc="100" dirty="0" smtClean="0">
                <a:solidFill>
                  <a:srgbClr val="323232"/>
                </a:solidFill>
                <a:latin typeface="Hiragino Sans GB W3" pitchFamily="34" charset="-122"/>
                <a:ea typeface="Hiragino Sans GB W3" pitchFamily="34" charset="-122"/>
              </a:rPr>
              <a:t>个关键词，关键词一般是用英文的逗号隔开。</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3</a:t>
            </a:r>
            <a:r>
              <a:rPr lang="zh-CN" altLang="en-US" spc="100" dirty="0" smtClean="0">
                <a:solidFill>
                  <a:srgbClr val="323232"/>
                </a:solidFill>
                <a:latin typeface="Hiragino Sans GB W3" pitchFamily="34" charset="-122"/>
                <a:ea typeface="Hiragino Sans GB W3" pitchFamily="34" charset="-122"/>
              </a:rPr>
              <a:t>、描述</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包含公司名称、产品关键词、电话。</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动点网络</a:t>
            </a:r>
            <a:r>
              <a:rPr lang="en-US" altLang="zh-CN" spc="100" dirty="0" smtClean="0">
                <a:solidFill>
                  <a:srgbClr val="323232"/>
                </a:solidFill>
                <a:latin typeface="Hiragino Sans GB W3" pitchFamily="34" charset="-122"/>
                <a:ea typeface="Hiragino Sans GB W3" pitchFamily="34" charset="-122"/>
              </a:rPr>
              <a:t>】</a:t>
            </a:r>
            <a:r>
              <a:rPr lang="zh-CN" altLang="en-US" spc="100" dirty="0" smtClean="0">
                <a:solidFill>
                  <a:srgbClr val="323232"/>
                </a:solidFill>
                <a:latin typeface="Hiragino Sans GB W3" pitchFamily="34" charset="-122"/>
                <a:ea typeface="Hiragino Sans GB W3" pitchFamily="34" charset="-122"/>
              </a:rPr>
              <a:t>公司拥有</a:t>
            </a:r>
            <a:r>
              <a:rPr lang="en-US" altLang="zh-CN" spc="100" dirty="0" smtClean="0">
                <a:solidFill>
                  <a:srgbClr val="323232"/>
                </a:solidFill>
                <a:latin typeface="Hiragino Sans GB W3" pitchFamily="34" charset="-122"/>
                <a:ea typeface="Hiragino Sans GB W3" pitchFamily="34" charset="-122"/>
              </a:rPr>
              <a:t>8</a:t>
            </a:r>
            <a:r>
              <a:rPr lang="zh-CN" altLang="en-US" spc="100" dirty="0" smtClean="0">
                <a:solidFill>
                  <a:srgbClr val="323232"/>
                </a:solidFill>
                <a:latin typeface="Hiragino Sans GB W3" pitchFamily="34" charset="-122"/>
                <a:ea typeface="Hiragino Sans GB W3" pitchFamily="34" charset="-122"/>
              </a:rPr>
              <a:t>年东莞</a:t>
            </a:r>
            <a:r>
              <a:rPr lang="en-US" altLang="zh-CN" spc="100" dirty="0" smtClean="0">
                <a:solidFill>
                  <a:srgbClr val="323232"/>
                </a:solidFill>
                <a:latin typeface="Hiragino Sans GB W3" pitchFamily="34" charset="-122"/>
                <a:ea typeface="Hiragino Sans GB W3" pitchFamily="34" charset="-122"/>
              </a:rPr>
              <a:t>PHP</a:t>
            </a:r>
            <a:r>
              <a:rPr lang="zh-CN" altLang="en-US" spc="100" dirty="0" smtClean="0">
                <a:solidFill>
                  <a:srgbClr val="323232"/>
                </a:solidFill>
                <a:latin typeface="Hiragino Sans GB W3" pitchFamily="34" charset="-122"/>
                <a:ea typeface="Hiragino Sans GB W3" pitchFamily="34" charset="-122"/>
              </a:rPr>
              <a:t>网站建设、网站设计、网站制作和</a:t>
            </a:r>
            <a:r>
              <a:rPr lang="en-US" altLang="zh-CN" spc="100" dirty="0" smtClean="0">
                <a:solidFill>
                  <a:srgbClr val="323232"/>
                </a:solidFill>
                <a:latin typeface="Hiragino Sans GB W3" pitchFamily="34" charset="-122"/>
                <a:ea typeface="Hiragino Sans GB W3" pitchFamily="34" charset="-122"/>
              </a:rPr>
              <a:t>APP</a:t>
            </a:r>
            <a:r>
              <a:rPr lang="zh-CN" altLang="en-US" spc="100" dirty="0" smtClean="0">
                <a:solidFill>
                  <a:srgbClr val="323232"/>
                </a:solidFill>
                <a:latin typeface="Hiragino Sans GB W3" pitchFamily="34" charset="-122"/>
                <a:ea typeface="Hiragino Sans GB W3" pitchFamily="34" charset="-122"/>
              </a:rPr>
              <a:t>手机网站、网站二维码制作经验，</a:t>
            </a:r>
            <a:r>
              <a:rPr lang="en-US" altLang="zh-CN" spc="100" dirty="0" smtClean="0">
                <a:solidFill>
                  <a:srgbClr val="323232"/>
                </a:solidFill>
                <a:latin typeface="Hiragino Sans GB W3" pitchFamily="34" charset="-122"/>
                <a:ea typeface="Hiragino Sans GB W3" pitchFamily="34" charset="-122"/>
              </a:rPr>
              <a:t>2000</a:t>
            </a:r>
            <a:r>
              <a:rPr lang="zh-CN" altLang="en-US" spc="100" dirty="0" smtClean="0">
                <a:solidFill>
                  <a:srgbClr val="323232"/>
                </a:solidFill>
                <a:latin typeface="Hiragino Sans GB W3" pitchFamily="34" charset="-122"/>
                <a:ea typeface="Hiragino Sans GB W3" pitchFamily="34" charset="-122"/>
              </a:rPr>
              <a:t>多家企业网站、外贸网站、营销型网站、商城网站的成功案例。咨询热线</a:t>
            </a:r>
            <a:r>
              <a:rPr lang="en-US" altLang="zh-CN" spc="100" dirty="0" smtClean="0">
                <a:solidFill>
                  <a:srgbClr val="323232"/>
                </a:solidFill>
                <a:latin typeface="Hiragino Sans GB W3" pitchFamily="34" charset="-122"/>
                <a:ea typeface="Hiragino Sans GB W3" pitchFamily="34" charset="-122"/>
              </a:rPr>
              <a:t>:0769-22900488</a:t>
            </a:r>
          </a:p>
          <a:p>
            <a:pPr>
              <a:lnSpc>
                <a:spcPct val="150000"/>
              </a:lnSpc>
            </a:pPr>
            <a:endParaRPr lang="en-US" altLang="zh-CN" spc="100" dirty="0" smtClean="0">
              <a:solidFill>
                <a:srgbClr val="323232"/>
              </a:solidFill>
              <a:latin typeface="Hiragino Sans GB W3" pitchFamily="34" charset="-122"/>
              <a:ea typeface="Hiragino Sans GB W3" pitchFamily="34" charset="-122"/>
            </a:endParaRPr>
          </a:p>
          <a:p>
            <a:pPr>
              <a:lnSpc>
                <a:spcPct val="150000"/>
              </a:lnSpc>
            </a:pPr>
            <a:endParaRPr lang="en-US" altLang="zh-CN"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7" name="矩形 6"/>
          <p:cNvSpPr/>
          <p:nvPr/>
        </p:nvSpPr>
        <p:spPr>
          <a:xfrm>
            <a:off x="285720" y="357166"/>
            <a:ext cx="3993401"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四、相关内容锚链接</a:t>
            </a:r>
            <a:endParaRPr lang="zh-CN" altLang="en-US" sz="3200" dirty="0"/>
          </a:p>
        </p:txBody>
      </p:sp>
      <p:sp>
        <p:nvSpPr>
          <p:cNvPr id="8" name="TextBox 7"/>
          <p:cNvSpPr txBox="1"/>
          <p:nvPr/>
        </p:nvSpPr>
        <p:spPr>
          <a:xfrm>
            <a:off x="642942" y="1500174"/>
            <a:ext cx="8143900" cy="3782895"/>
          </a:xfrm>
          <a:prstGeom prst="rect">
            <a:avLst/>
          </a:prstGeom>
          <a:noFill/>
        </p:spPr>
        <p:txBody>
          <a:bodyPr wrap="square" rtlCol="0">
            <a:spAutoFit/>
          </a:bodyPr>
          <a:lstStyle/>
          <a:p>
            <a:pPr>
              <a:lnSpc>
                <a:spcPct val="150000"/>
              </a:lnSpc>
            </a:pPr>
            <a:r>
              <a:rPr lang="zh-CN" altLang="en-US" spc="100" dirty="0" smtClean="0">
                <a:solidFill>
                  <a:srgbClr val="323232"/>
                </a:solidFill>
                <a:latin typeface="Hiragino Sans GB W3" pitchFamily="34" charset="-122"/>
                <a:ea typeface="Hiragino Sans GB W3" pitchFamily="34" charset="-122"/>
              </a:rPr>
              <a:t>这一点是对</a:t>
            </a:r>
            <a:r>
              <a:rPr lang="en-US" altLang="zh-CN" spc="100" dirty="0" err="1" smtClean="0">
                <a:solidFill>
                  <a:srgbClr val="323232"/>
                </a:solidFill>
                <a:latin typeface="Hiragino Sans GB W3" pitchFamily="34" charset="-122"/>
                <a:ea typeface="Hiragino Sans GB W3" pitchFamily="34" charset="-122"/>
              </a:rPr>
              <a:t>seo</a:t>
            </a:r>
            <a:r>
              <a:rPr lang="zh-CN" altLang="en-US" spc="100" dirty="0" smtClean="0">
                <a:solidFill>
                  <a:srgbClr val="323232"/>
                </a:solidFill>
                <a:latin typeface="Hiragino Sans GB W3" pitchFamily="34" charset="-122"/>
                <a:ea typeface="Hiragino Sans GB W3" pitchFamily="34" charset="-122"/>
              </a:rPr>
              <a:t>和用户体验有着较大影响的因素。</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合理的站内链接能够使一个浏览者的访问时间大大的增加，这意味着网站对用户有着非常大的信息价值，是用户体验非常高的表现。</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那么怎样叫做合理的锚链接呢</a:t>
            </a:r>
            <a:r>
              <a:rPr lang="en-US" altLang="zh-CN" spc="100" dirty="0" smtClean="0">
                <a:solidFill>
                  <a:srgbClr val="323232"/>
                </a:solidFill>
                <a:latin typeface="Hiragino Sans GB W3" pitchFamily="34" charset="-122"/>
                <a:ea typeface="Hiragino Sans GB W3" pitchFamily="34" charset="-122"/>
              </a:rPr>
              <a:t>?</a:t>
            </a:r>
            <a:r>
              <a:rPr lang="zh-CN" altLang="en-US" spc="100" dirty="0" smtClean="0">
                <a:solidFill>
                  <a:srgbClr val="323232"/>
                </a:solidFill>
                <a:latin typeface="Hiragino Sans GB W3" pitchFamily="34" charset="-122"/>
                <a:ea typeface="Hiragino Sans GB W3" pitchFamily="34" charset="-122"/>
              </a:rPr>
              <a:t>当一篇站内资讯在提及到站内已经存在的相关资讯的短语或语句时，将他们加上链接指向相关的资讯页。这是合理的站内结构的最佳表现，对提高用户体验有质的提高</a:t>
            </a:r>
            <a:r>
              <a:rPr lang="en-US" altLang="zh-CN" spc="100" dirty="0" smtClean="0">
                <a:solidFill>
                  <a:srgbClr val="323232"/>
                </a:solidFill>
                <a:latin typeface="Hiragino Sans GB W3" pitchFamily="34" charset="-122"/>
                <a:ea typeface="Hiragino Sans GB W3" pitchFamily="34" charset="-122"/>
              </a:rPr>
              <a:t>!</a:t>
            </a:r>
          </a:p>
          <a:p>
            <a:pPr>
              <a:lnSpc>
                <a:spcPct val="150000"/>
              </a:lnSpc>
            </a:pPr>
            <a:r>
              <a:rPr lang="zh-CN" altLang="en-US" spc="100" dirty="0" smtClean="0">
                <a:solidFill>
                  <a:srgbClr val="323232"/>
                </a:solidFill>
                <a:latin typeface="Hiragino Sans GB W3" pitchFamily="34" charset="-122"/>
                <a:ea typeface="Hiragino Sans GB W3" pitchFamily="34" charset="-122"/>
              </a:rPr>
              <a:t>同时，合理的锚链接就像一张蜘蛛网将网站分散的页面织成了一张拥有大量信息的网，大大提高蜘蛛的爬行时间，对</a:t>
            </a:r>
            <a:r>
              <a:rPr lang="en-US" altLang="zh-CN" spc="100" dirty="0" err="1" smtClean="0">
                <a:solidFill>
                  <a:srgbClr val="323232"/>
                </a:solidFill>
                <a:latin typeface="Hiragino Sans GB W3" pitchFamily="34" charset="-122"/>
                <a:ea typeface="Hiragino Sans GB W3" pitchFamily="34" charset="-122"/>
              </a:rPr>
              <a:t>seo</a:t>
            </a:r>
            <a:r>
              <a:rPr lang="zh-CN" altLang="en-US" spc="100" dirty="0" smtClean="0">
                <a:solidFill>
                  <a:srgbClr val="323232"/>
                </a:solidFill>
                <a:latin typeface="Hiragino Sans GB W3" pitchFamily="34" charset="-122"/>
                <a:ea typeface="Hiragino Sans GB W3" pitchFamily="34" charset="-122"/>
              </a:rPr>
              <a:t>效果异常有利</a:t>
            </a:r>
            <a:r>
              <a:rPr lang="en-US" altLang="zh-CN" spc="100" dirty="0" smtClean="0">
                <a:solidFill>
                  <a:srgbClr val="323232"/>
                </a:solidFill>
                <a:latin typeface="Hiragino Sans GB W3" pitchFamily="34" charset="-122"/>
                <a:ea typeface="Hiragino Sans GB W3" pitchFamily="34" charset="-122"/>
              </a:rPr>
              <a:t>!</a:t>
            </a:r>
          </a:p>
          <a:p>
            <a:pPr>
              <a:lnSpc>
                <a:spcPct val="150000"/>
              </a:lnSpc>
            </a:pPr>
            <a:endParaRPr lang="en-US" altLang="zh-CN"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405" y="947716"/>
            <a:ext cx="9155405" cy="5910284"/>
          </a:xfrm>
          <a:prstGeom prst="rect">
            <a:avLst/>
          </a:prstGeom>
          <a:noFill/>
          <a:ln w="9525">
            <a:noFill/>
            <a:miter lim="800000"/>
            <a:headEnd/>
            <a:tailEnd/>
          </a:ln>
          <a:effectLst/>
        </p:spPr>
      </p:pic>
      <p:sp>
        <p:nvSpPr>
          <p:cNvPr id="7" name="矩形 6"/>
          <p:cNvSpPr/>
          <p:nvPr/>
        </p:nvSpPr>
        <p:spPr>
          <a:xfrm>
            <a:off x="285720" y="357166"/>
            <a:ext cx="6271269"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五</a:t>
            </a:r>
            <a:r>
              <a:rPr lang="zh-CN" altLang="en-US" sz="3200" spc="100" dirty="0" smtClean="0">
                <a:solidFill>
                  <a:srgbClr val="323232"/>
                </a:solidFill>
                <a:ea typeface="Hiragino Sans GB W3" pitchFamily="34" charset="-122"/>
              </a:rPr>
              <a:t>、重要栏目、文章的</a:t>
            </a:r>
            <a:r>
              <a:rPr lang="en-US" altLang="zh-CN" sz="3200" spc="100" dirty="0" smtClean="0">
                <a:solidFill>
                  <a:srgbClr val="323232"/>
                </a:solidFill>
                <a:ea typeface="Hiragino Sans GB W3" pitchFamily="34" charset="-122"/>
              </a:rPr>
              <a:t>META</a:t>
            </a:r>
            <a:r>
              <a:rPr lang="zh-CN" altLang="en-US" sz="3200" spc="100" dirty="0" smtClean="0">
                <a:solidFill>
                  <a:srgbClr val="323232"/>
                </a:solidFill>
                <a:ea typeface="Hiragino Sans GB W3" pitchFamily="34" charset="-122"/>
              </a:rPr>
              <a:t>标签</a:t>
            </a:r>
            <a:endParaRPr lang="zh-CN" altLang="en-US" sz="3200" dirty="0"/>
          </a:p>
        </p:txBody>
      </p:sp>
      <p:sp>
        <p:nvSpPr>
          <p:cNvPr id="8" name="TextBox 7"/>
          <p:cNvSpPr txBox="1"/>
          <p:nvPr/>
        </p:nvSpPr>
        <p:spPr>
          <a:xfrm>
            <a:off x="642942" y="1500174"/>
            <a:ext cx="8143900" cy="923330"/>
          </a:xfrm>
          <a:prstGeom prst="rect">
            <a:avLst/>
          </a:prstGeom>
          <a:noFill/>
        </p:spPr>
        <p:txBody>
          <a:bodyPr wrap="square" rtlCol="0">
            <a:spAutoFit/>
          </a:bodyPr>
          <a:lstStyle/>
          <a:p>
            <a:pPr>
              <a:lnSpc>
                <a:spcPct val="150000"/>
              </a:lnSpc>
            </a:pPr>
            <a:r>
              <a:rPr lang="zh-CN" altLang="en-US" spc="100" dirty="0" smtClean="0">
                <a:solidFill>
                  <a:srgbClr val="323232"/>
                </a:solidFill>
                <a:latin typeface="Hiragino Sans GB W3" pitchFamily="34" charset="-122"/>
                <a:ea typeface="Hiragino Sans GB W3" pitchFamily="34" charset="-122"/>
              </a:rPr>
              <a:t>可以针对重要栏目、文章，例如：产品中心、学校概况等编辑</a:t>
            </a:r>
            <a:r>
              <a:rPr lang="en-US" altLang="zh-CN" spc="100" dirty="0" smtClean="0">
                <a:solidFill>
                  <a:srgbClr val="323232"/>
                </a:solidFill>
                <a:latin typeface="Hiragino Sans GB W3" pitchFamily="34" charset="-122"/>
                <a:ea typeface="Hiragino Sans GB W3" pitchFamily="34" charset="-122"/>
              </a:rPr>
              <a:t>META</a:t>
            </a:r>
            <a:r>
              <a:rPr lang="zh-CN" altLang="en-US" spc="100" dirty="0" smtClean="0">
                <a:solidFill>
                  <a:srgbClr val="323232"/>
                </a:solidFill>
                <a:latin typeface="Hiragino Sans GB W3" pitchFamily="34" charset="-122"/>
                <a:ea typeface="Hiragino Sans GB W3" pitchFamily="34" charset="-122"/>
              </a:rPr>
              <a:t>标签（标题、关键词、描述）。</a:t>
            </a:r>
            <a:endParaRPr lang="en-US" altLang="zh-CN" spc="100" dirty="0" smtClean="0">
              <a:solidFill>
                <a:srgbClr val="323232"/>
              </a:solidFill>
              <a:latin typeface="Hiragino Sans GB W3" pitchFamily="34" charset="-122"/>
              <a:ea typeface="Hiragino Sans GB W3" pitchFamily="34" charset="-122"/>
            </a:endParaRPr>
          </a:p>
        </p:txBody>
      </p:sp>
      <p:pic>
        <p:nvPicPr>
          <p:cNvPr id="1026" name="Picture 2" descr="C:\Users\Apple\AppData\Local\Temp\snap_screen_20160604105210.png">
            <a:hlinkClick r:id="rId3"/>
          </p:cNvPr>
          <p:cNvPicPr>
            <a:picLocks noChangeAspect="1" noChangeArrowheads="1"/>
          </p:cNvPicPr>
          <p:nvPr/>
        </p:nvPicPr>
        <p:blipFill>
          <a:blip r:embed="rId4"/>
          <a:srcRect r="26297"/>
          <a:stretch>
            <a:fillRect/>
          </a:stretch>
        </p:blipFill>
        <p:spPr bwMode="auto">
          <a:xfrm>
            <a:off x="71406" y="2857496"/>
            <a:ext cx="8929718" cy="19431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6" name="TextBox 5"/>
          <p:cNvSpPr txBox="1"/>
          <p:nvPr/>
        </p:nvSpPr>
        <p:spPr>
          <a:xfrm>
            <a:off x="428596" y="2500306"/>
            <a:ext cx="8286808" cy="707886"/>
          </a:xfrm>
          <a:prstGeom prst="rect">
            <a:avLst/>
          </a:prstGeom>
          <a:noFill/>
        </p:spPr>
        <p:txBody>
          <a:bodyPr wrap="square" rtlCol="0">
            <a:spAutoFit/>
          </a:bodyPr>
          <a:lstStyle/>
          <a:p>
            <a:pPr algn="ctr"/>
            <a:r>
              <a:rPr lang="zh-CN" altLang="en-US" sz="4000" dirty="0" smtClean="0">
                <a:solidFill>
                  <a:srgbClr val="323232"/>
                </a:solidFill>
                <a:latin typeface="Hiragino Sans GB W3" pitchFamily="34" charset="-122"/>
                <a:ea typeface="Hiragino Sans GB W3" pitchFamily="34" charset="-122"/>
              </a:rPr>
              <a:t>网站后台操作和站内优化培训</a:t>
            </a:r>
            <a:endParaRPr lang="zh-CN" altLang="en-US" sz="4000" dirty="0">
              <a:solidFill>
                <a:srgbClr val="323232"/>
              </a:solidFill>
              <a:latin typeface="Hiragino Sans GB W3" pitchFamily="34" charset="-122"/>
              <a:ea typeface="Hiragino Sans GB W3" pitchFamily="34" charset="-122"/>
            </a:endParaRPr>
          </a:p>
        </p:txBody>
      </p:sp>
      <p:sp>
        <p:nvSpPr>
          <p:cNvPr id="7" name="TextBox 6"/>
          <p:cNvSpPr txBox="1"/>
          <p:nvPr/>
        </p:nvSpPr>
        <p:spPr>
          <a:xfrm>
            <a:off x="428596" y="3422506"/>
            <a:ext cx="8286808" cy="1015663"/>
          </a:xfrm>
          <a:prstGeom prst="rect">
            <a:avLst/>
          </a:prstGeom>
          <a:noFill/>
        </p:spPr>
        <p:txBody>
          <a:bodyPr wrap="square" rtlCol="0">
            <a:spAutoFit/>
          </a:bodyPr>
          <a:lstStyle/>
          <a:p>
            <a:pPr algn="ctr"/>
            <a:r>
              <a:rPr lang="zh-CN" altLang="en-US" sz="6000" dirty="0" smtClean="0">
                <a:solidFill>
                  <a:srgbClr val="D72D39"/>
                </a:solidFill>
                <a:latin typeface="Hiragino Sans GB W6" pitchFamily="34" charset="-122"/>
                <a:ea typeface="Hiragino Sans GB W6" pitchFamily="34" charset="-122"/>
              </a:rPr>
              <a:t>结束</a:t>
            </a:r>
            <a:endParaRPr lang="zh-CN" altLang="en-US" sz="6000" dirty="0">
              <a:solidFill>
                <a:srgbClr val="D72D39"/>
              </a:solidFill>
              <a:latin typeface="Hiragino Sans GB W6" pitchFamily="34" charset="-122"/>
              <a:ea typeface="Hiragino Sans GB W6"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uments\Desktop\bj-3.jpg"/>
          <p:cNvPicPr>
            <a:picLocks noChangeAspect="1" noChangeArrowheads="1"/>
          </p:cNvPicPr>
          <p:nvPr/>
        </p:nvPicPr>
        <p:blipFill>
          <a:blip r:embed="rId2"/>
          <a:srcRect/>
          <a:stretch>
            <a:fillRect/>
          </a:stretch>
        </p:blipFill>
        <p:spPr bwMode="auto">
          <a:xfrm>
            <a:off x="-32" y="-24"/>
            <a:ext cx="9144032" cy="6867169"/>
          </a:xfrm>
          <a:prstGeom prst="rect">
            <a:avLst/>
          </a:prstGeom>
          <a:noFill/>
        </p:spPr>
      </p:pic>
      <p:pic>
        <p:nvPicPr>
          <p:cNvPr id="5" name="Picture 7" descr="C:\Documents and Settings\Administrator\桌面\封面.png"/>
          <p:cNvPicPr>
            <a:picLocks noChangeAspect="1" noChangeArrowheads="1"/>
          </p:cNvPicPr>
          <p:nvPr/>
        </p:nvPicPr>
        <p:blipFill>
          <a:blip r:embed="rId3" cstate="print"/>
          <a:srcRect l="18007" t="21202" r="19292" b="25794"/>
          <a:stretch>
            <a:fillRect/>
          </a:stretch>
        </p:blipFill>
        <p:spPr bwMode="auto">
          <a:xfrm>
            <a:off x="7072330" y="285728"/>
            <a:ext cx="1714512" cy="659428"/>
          </a:xfrm>
          <a:prstGeom prst="rect">
            <a:avLst/>
          </a:prstGeom>
          <a:noFill/>
        </p:spPr>
      </p:pic>
      <p:sp>
        <p:nvSpPr>
          <p:cNvPr id="6" name="TextBox 5"/>
          <p:cNvSpPr txBox="1"/>
          <p:nvPr/>
        </p:nvSpPr>
        <p:spPr>
          <a:xfrm>
            <a:off x="500034" y="1357298"/>
            <a:ext cx="8286808" cy="4708981"/>
          </a:xfrm>
          <a:prstGeom prst="rect">
            <a:avLst/>
          </a:prstGeom>
          <a:noFill/>
        </p:spPr>
        <p:txBody>
          <a:bodyPr wrap="square" rtlCol="0">
            <a:spAutoFit/>
          </a:bodyPr>
          <a:lstStyle/>
          <a:p>
            <a:r>
              <a:rPr lang="zh-CN" altLang="en-US" sz="2000" dirty="0" smtClean="0">
                <a:solidFill>
                  <a:srgbClr val="323232"/>
                </a:solidFill>
                <a:latin typeface="Hiragino Sans GB W3" pitchFamily="34" charset="-122"/>
                <a:ea typeface="Hiragino Sans GB W3" pitchFamily="34" charset="-122"/>
              </a:rPr>
              <a:t>添加资料前要做什么：</a:t>
            </a:r>
            <a:endParaRPr lang="en-US" altLang="zh-CN" sz="2000" dirty="0" smtClean="0">
              <a:solidFill>
                <a:srgbClr val="323232"/>
              </a:solidFill>
              <a:latin typeface="Hiragino Sans GB W3" pitchFamily="34" charset="-122"/>
              <a:ea typeface="Hiragino Sans GB W3" pitchFamily="34" charset="-122"/>
            </a:endParaRPr>
          </a:p>
          <a:p>
            <a:endParaRPr lang="en-US" altLang="zh-CN" sz="2000" dirty="0" smtClean="0">
              <a:solidFill>
                <a:srgbClr val="323232"/>
              </a:solidFill>
              <a:latin typeface="Hiragino Sans GB W3" pitchFamily="34" charset="-122"/>
              <a:ea typeface="Hiragino Sans GB W3" pitchFamily="34" charset="-122"/>
            </a:endParaRPr>
          </a:p>
          <a:p>
            <a:r>
              <a:rPr lang="zh-CN" altLang="en-US" sz="2000" dirty="0" smtClean="0">
                <a:solidFill>
                  <a:srgbClr val="323232"/>
                </a:solidFill>
                <a:latin typeface="Hiragino Sans GB W3" pitchFamily="34" charset="-122"/>
                <a:ea typeface="Hiragino Sans GB W3" pitchFamily="34" charset="-122"/>
              </a:rPr>
              <a:t>一、头部检查</a:t>
            </a:r>
            <a:endParaRPr lang="en-US" altLang="zh-CN" sz="2000" dirty="0" smtClean="0">
              <a:solidFill>
                <a:srgbClr val="323232"/>
              </a:solidFill>
              <a:latin typeface="Hiragino Sans GB W3" pitchFamily="34" charset="-122"/>
              <a:ea typeface="Hiragino Sans GB W3" pitchFamily="34" charset="-122"/>
            </a:endParaRPr>
          </a:p>
          <a:p>
            <a:r>
              <a:rPr lang="en-US" altLang="zh-CN" sz="2000" dirty="0" smtClean="0">
                <a:solidFill>
                  <a:srgbClr val="323232"/>
                </a:solidFill>
                <a:latin typeface="Hiragino Sans GB W3" pitchFamily="34" charset="-122"/>
                <a:ea typeface="Hiragino Sans GB W3" pitchFamily="34" charset="-122"/>
              </a:rPr>
              <a:t>       </a:t>
            </a:r>
            <a:r>
              <a:rPr lang="zh-CN" altLang="en-US" sz="2000" dirty="0" smtClean="0">
                <a:solidFill>
                  <a:srgbClr val="323232"/>
                </a:solidFill>
                <a:latin typeface="Hiragino Sans GB W3" pitchFamily="34" charset="-122"/>
                <a:ea typeface="Hiragino Sans GB W3" pitchFamily="34" charset="-122"/>
              </a:rPr>
              <a:t>标志（</a:t>
            </a:r>
            <a:r>
              <a:rPr lang="en-US" altLang="zh-CN" sz="2000" dirty="0" smtClean="0">
                <a:solidFill>
                  <a:srgbClr val="323232"/>
                </a:solidFill>
                <a:latin typeface="Hiragino Sans GB W3" pitchFamily="34" charset="-122"/>
                <a:ea typeface="Hiragino Sans GB W3" pitchFamily="34" charset="-122"/>
              </a:rPr>
              <a:t>LOGO</a:t>
            </a:r>
            <a:r>
              <a:rPr lang="zh-CN" altLang="en-US" sz="2000" dirty="0" smtClean="0">
                <a:solidFill>
                  <a:srgbClr val="323232"/>
                </a:solidFill>
                <a:latin typeface="Hiragino Sans GB W3" pitchFamily="34" charset="-122"/>
                <a:ea typeface="Hiragino Sans GB W3" pitchFamily="34" charset="-122"/>
              </a:rPr>
              <a:t>），公司名称（特别是英文），电话等。头部</a:t>
            </a:r>
            <a:r>
              <a:rPr lang="zh-CN" altLang="en-US" sz="2000" dirty="0" smtClean="0">
                <a:solidFill>
                  <a:srgbClr val="323232"/>
                </a:solidFill>
                <a:latin typeface="Hiragino Sans GB W3" pitchFamily="34" charset="-122"/>
                <a:ea typeface="Hiragino Sans GB W3" pitchFamily="34" charset="-122"/>
              </a:rPr>
              <a:t>是否</a:t>
            </a:r>
            <a:r>
              <a:rPr lang="zh-CN" altLang="en-US" sz="2000" dirty="0" smtClean="0">
                <a:solidFill>
                  <a:srgbClr val="323232"/>
                </a:solidFill>
                <a:latin typeface="Hiragino Sans GB W3" pitchFamily="34" charset="-122"/>
                <a:ea typeface="Hiragino Sans GB W3" pitchFamily="34" charset="-122"/>
              </a:rPr>
              <a:t>清晰</a:t>
            </a:r>
            <a:endParaRPr lang="en-US" altLang="zh-CN" sz="2000" dirty="0" smtClean="0">
              <a:solidFill>
                <a:srgbClr val="323232"/>
              </a:solidFill>
              <a:latin typeface="Hiragino Sans GB W3" pitchFamily="34" charset="-122"/>
              <a:ea typeface="Hiragino Sans GB W3" pitchFamily="34" charset="-122"/>
            </a:endParaRPr>
          </a:p>
          <a:p>
            <a:endParaRPr lang="en-US" altLang="zh-CN" sz="2000" dirty="0" smtClean="0">
              <a:solidFill>
                <a:srgbClr val="323232"/>
              </a:solidFill>
              <a:latin typeface="Hiragino Sans GB W3" pitchFamily="34" charset="-122"/>
              <a:ea typeface="Hiragino Sans GB W3" pitchFamily="34" charset="-122"/>
            </a:endParaRPr>
          </a:p>
          <a:p>
            <a:r>
              <a:rPr lang="zh-CN" altLang="en-US" sz="2000" dirty="0" smtClean="0">
                <a:solidFill>
                  <a:srgbClr val="323232"/>
                </a:solidFill>
                <a:latin typeface="Hiragino Sans GB W3" pitchFamily="34" charset="-122"/>
                <a:ea typeface="Hiragino Sans GB W3" pitchFamily="34" charset="-122"/>
              </a:rPr>
              <a:t>二、底部检查</a:t>
            </a:r>
            <a:endParaRPr lang="en-US" altLang="zh-CN" sz="2000" dirty="0" smtClean="0">
              <a:solidFill>
                <a:srgbClr val="323232"/>
              </a:solidFill>
              <a:latin typeface="Hiragino Sans GB W3" pitchFamily="34" charset="-122"/>
              <a:ea typeface="Hiragino Sans GB W3" pitchFamily="34" charset="-122"/>
            </a:endParaRPr>
          </a:p>
          <a:p>
            <a:r>
              <a:rPr lang="en-US" altLang="zh-CN" sz="2000" dirty="0" smtClean="0">
                <a:solidFill>
                  <a:srgbClr val="323232"/>
                </a:solidFill>
                <a:latin typeface="Hiragino Sans GB W3" pitchFamily="34" charset="-122"/>
                <a:ea typeface="Hiragino Sans GB W3" pitchFamily="34" charset="-122"/>
              </a:rPr>
              <a:t>       </a:t>
            </a:r>
            <a:r>
              <a:rPr lang="zh-CN" altLang="en-US" sz="2000" dirty="0" smtClean="0">
                <a:solidFill>
                  <a:srgbClr val="323232"/>
                </a:solidFill>
                <a:latin typeface="Hiragino Sans GB W3" pitchFamily="34" charset="-122"/>
                <a:ea typeface="Hiragino Sans GB W3" pitchFamily="34" charset="-122"/>
              </a:rPr>
              <a:t>信息准确性，版权声明的规范。</a:t>
            </a:r>
            <a:endParaRPr lang="en-US" altLang="zh-CN" sz="2000" dirty="0" smtClean="0">
              <a:solidFill>
                <a:srgbClr val="323232"/>
              </a:solidFill>
              <a:latin typeface="Hiragino Sans GB W3" pitchFamily="34" charset="-122"/>
              <a:ea typeface="Hiragino Sans GB W3" pitchFamily="34" charset="-122"/>
            </a:endParaRPr>
          </a:p>
          <a:p>
            <a:endParaRPr lang="en-US" altLang="zh-CN" sz="2000" dirty="0" smtClean="0">
              <a:solidFill>
                <a:srgbClr val="323232"/>
              </a:solidFill>
              <a:latin typeface="Hiragino Sans GB W3" pitchFamily="34" charset="-122"/>
              <a:ea typeface="Hiragino Sans GB W3" pitchFamily="34" charset="-122"/>
            </a:endParaRPr>
          </a:p>
          <a:p>
            <a:r>
              <a:rPr lang="zh-CN" altLang="en-US" sz="2000" dirty="0" smtClean="0">
                <a:solidFill>
                  <a:srgbClr val="FF0000"/>
                </a:solidFill>
                <a:latin typeface="Hiragino Sans GB W3" pitchFamily="34" charset="-122"/>
                <a:ea typeface="Hiragino Sans GB W3" pitchFamily="34" charset="-122"/>
              </a:rPr>
              <a:t>标准规范写法：</a:t>
            </a:r>
            <a:endParaRPr lang="en-US" altLang="zh-CN" sz="2000" dirty="0" smtClean="0">
              <a:solidFill>
                <a:srgbClr val="FF0000"/>
              </a:solidFill>
              <a:latin typeface="Hiragino Sans GB W3" pitchFamily="34" charset="-122"/>
              <a:ea typeface="Hiragino Sans GB W3" pitchFamily="34" charset="-122"/>
            </a:endParaRPr>
          </a:p>
          <a:p>
            <a:r>
              <a:rPr lang="en-US" altLang="zh-CN" sz="2000" dirty="0" smtClean="0">
                <a:solidFill>
                  <a:srgbClr val="FF0000"/>
                </a:solidFill>
                <a:latin typeface="Hiragino Sans GB W3" pitchFamily="34" charset="-122"/>
                <a:ea typeface="Hiragino Sans GB W3" pitchFamily="34" charset="-122"/>
              </a:rPr>
              <a:t>Copyright © 2016 </a:t>
            </a:r>
            <a:r>
              <a:rPr lang="zh-CN" altLang="en-US" sz="2000" dirty="0" smtClean="0">
                <a:solidFill>
                  <a:srgbClr val="FF0000"/>
                </a:solidFill>
                <a:latin typeface="Hiragino Sans GB W3" pitchFamily="34" charset="-122"/>
                <a:ea typeface="Hiragino Sans GB W3" pitchFamily="34" charset="-122"/>
              </a:rPr>
              <a:t>东莞市动点信息科技有限公司 </a:t>
            </a:r>
            <a:r>
              <a:rPr lang="en-US" altLang="zh-CN" sz="2000" dirty="0" smtClean="0">
                <a:solidFill>
                  <a:srgbClr val="FF0000"/>
                </a:solidFill>
                <a:latin typeface="Hiragino Sans GB W3" pitchFamily="34" charset="-122"/>
                <a:ea typeface="Hiragino Sans GB W3" pitchFamily="34" charset="-122"/>
              </a:rPr>
              <a:t>All Rights Reserved.</a:t>
            </a:r>
          </a:p>
          <a:p>
            <a:endParaRPr lang="en-US" altLang="zh-CN" sz="2000" dirty="0" smtClean="0">
              <a:solidFill>
                <a:srgbClr val="323232"/>
              </a:solidFill>
              <a:latin typeface="Hiragino Sans GB W3" pitchFamily="34" charset="-122"/>
              <a:ea typeface="Hiragino Sans GB W3" pitchFamily="34" charset="-122"/>
            </a:endParaRPr>
          </a:p>
          <a:p>
            <a:r>
              <a:rPr lang="zh-CN" altLang="en-US" sz="2000" dirty="0" smtClean="0">
                <a:solidFill>
                  <a:srgbClr val="323232"/>
                </a:solidFill>
                <a:latin typeface="Hiragino Sans GB W3" pitchFamily="34" charset="-122"/>
                <a:ea typeface="Hiragino Sans GB W3" pitchFamily="34" charset="-122"/>
              </a:rPr>
              <a:t>三、中间部分</a:t>
            </a:r>
            <a:r>
              <a:rPr lang="zh-CN" altLang="en-US" sz="2000" dirty="0" smtClean="0">
                <a:solidFill>
                  <a:srgbClr val="323232"/>
                </a:solidFill>
                <a:latin typeface="Hiragino Sans GB W3" pitchFamily="34" charset="-122"/>
                <a:ea typeface="Hiragino Sans GB W3" pitchFamily="34" charset="-122"/>
              </a:rPr>
              <a:t>检查</a:t>
            </a:r>
            <a:endParaRPr lang="en-US" altLang="zh-CN" sz="2000" dirty="0" smtClean="0">
              <a:solidFill>
                <a:srgbClr val="323232"/>
              </a:solidFill>
              <a:latin typeface="Hiragino Sans GB W3" pitchFamily="34" charset="-122"/>
              <a:ea typeface="Hiragino Sans GB W3" pitchFamily="34" charset="-122"/>
            </a:endParaRPr>
          </a:p>
          <a:p>
            <a:r>
              <a:rPr lang="en-US" altLang="zh-CN" sz="2000" dirty="0" smtClean="0">
                <a:solidFill>
                  <a:srgbClr val="323232"/>
                </a:solidFill>
                <a:latin typeface="Hiragino Sans GB W3" pitchFamily="34" charset="-122"/>
                <a:ea typeface="Hiragino Sans GB W3" pitchFamily="34" charset="-122"/>
              </a:rPr>
              <a:t> </a:t>
            </a:r>
            <a:r>
              <a:rPr lang="en-US" altLang="zh-CN" sz="2000" dirty="0" smtClean="0">
                <a:solidFill>
                  <a:srgbClr val="323232"/>
                </a:solidFill>
                <a:latin typeface="Hiragino Sans GB W3" pitchFamily="34" charset="-122"/>
                <a:ea typeface="Hiragino Sans GB W3" pitchFamily="34" charset="-122"/>
              </a:rPr>
              <a:t>      </a:t>
            </a:r>
            <a:r>
              <a:rPr lang="zh-CN" altLang="en-US" sz="2000" dirty="0" smtClean="0">
                <a:solidFill>
                  <a:srgbClr val="323232"/>
                </a:solidFill>
                <a:latin typeface="Hiragino Sans GB W3" pitchFamily="34" charset="-122"/>
                <a:ea typeface="Hiragino Sans GB W3" pitchFamily="34" charset="-122"/>
              </a:rPr>
              <a:t>死链接、错误链接</a:t>
            </a:r>
            <a:endParaRPr lang="en-US" altLang="zh-CN" sz="2000" dirty="0" smtClean="0">
              <a:solidFill>
                <a:srgbClr val="323232"/>
              </a:solidFill>
              <a:latin typeface="Hiragino Sans GB W3" pitchFamily="34" charset="-122"/>
              <a:ea typeface="Hiragino Sans GB W3" pitchFamily="34" charset="-122"/>
            </a:endParaRPr>
          </a:p>
          <a:p>
            <a:endParaRPr lang="en-US" altLang="zh-CN" sz="20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with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slide(fromTo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uments\Desktop\bj-3.jpg"/>
          <p:cNvPicPr>
            <a:picLocks noChangeAspect="1" noChangeArrowheads="1"/>
          </p:cNvPicPr>
          <p:nvPr/>
        </p:nvPicPr>
        <p:blipFill>
          <a:blip r:embed="rId2"/>
          <a:srcRect/>
          <a:stretch>
            <a:fillRect/>
          </a:stretch>
        </p:blipFill>
        <p:spPr bwMode="auto">
          <a:xfrm>
            <a:off x="-32" y="-24"/>
            <a:ext cx="9144032" cy="6867169"/>
          </a:xfrm>
          <a:prstGeom prst="rect">
            <a:avLst/>
          </a:prstGeom>
          <a:noFill/>
        </p:spPr>
      </p:pic>
      <p:pic>
        <p:nvPicPr>
          <p:cNvPr id="8" name="Picture 2"/>
          <p:cNvPicPr>
            <a:picLocks noChangeAspect="1" noChangeArrowheads="1"/>
          </p:cNvPicPr>
          <p:nvPr/>
        </p:nvPicPr>
        <p:blipFill>
          <a:blip r:embed="rId3"/>
          <a:srcRect/>
          <a:stretch>
            <a:fillRect/>
          </a:stretch>
        </p:blipFill>
        <p:spPr bwMode="auto">
          <a:xfrm>
            <a:off x="-11373" y="1071546"/>
            <a:ext cx="9155405" cy="5910284"/>
          </a:xfrm>
          <a:prstGeom prst="rect">
            <a:avLst/>
          </a:prstGeom>
          <a:noFill/>
          <a:ln w="9525">
            <a:noFill/>
            <a:miter lim="800000"/>
            <a:headEnd/>
            <a:tailEnd/>
          </a:ln>
          <a:effectLst/>
        </p:spPr>
      </p:pic>
      <p:pic>
        <p:nvPicPr>
          <p:cNvPr id="5" name="Picture 7" descr="C:\Documents and Settings\Administrator\桌面\封面.png"/>
          <p:cNvPicPr>
            <a:picLocks noChangeAspect="1" noChangeArrowheads="1"/>
          </p:cNvPicPr>
          <p:nvPr/>
        </p:nvPicPr>
        <p:blipFill>
          <a:blip r:embed="rId4" cstate="print"/>
          <a:srcRect l="18007" t="21202" r="19292" b="25794"/>
          <a:stretch>
            <a:fillRect/>
          </a:stretch>
        </p:blipFill>
        <p:spPr bwMode="auto">
          <a:xfrm>
            <a:off x="7072330" y="285728"/>
            <a:ext cx="1714512" cy="659428"/>
          </a:xfrm>
          <a:prstGeom prst="rect">
            <a:avLst/>
          </a:prstGeom>
          <a:noFill/>
        </p:spPr>
      </p:pic>
      <p:sp>
        <p:nvSpPr>
          <p:cNvPr id="6" name="TextBox 5"/>
          <p:cNvSpPr txBox="1"/>
          <p:nvPr/>
        </p:nvSpPr>
        <p:spPr>
          <a:xfrm>
            <a:off x="357158" y="1428736"/>
            <a:ext cx="8286808" cy="4339650"/>
          </a:xfrm>
          <a:prstGeom prst="rect">
            <a:avLst/>
          </a:prstGeom>
          <a:noFill/>
        </p:spPr>
        <p:txBody>
          <a:bodyPr wrap="square" rtlCol="0">
            <a:spAutoFit/>
          </a:bodyPr>
          <a:lstStyle/>
          <a:p>
            <a:pPr algn="ctr">
              <a:lnSpc>
                <a:spcPct val="150000"/>
              </a:lnSpc>
            </a:pPr>
            <a:r>
              <a:rPr lang="zh-CN" altLang="en-US" sz="4400" dirty="0" smtClean="0">
                <a:solidFill>
                  <a:srgbClr val="323232"/>
                </a:solidFill>
                <a:latin typeface="Hiragino Sans GB W3" pitchFamily="34" charset="-122"/>
                <a:ea typeface="Hiragino Sans GB W3" pitchFamily="34" charset="-122"/>
              </a:rPr>
              <a:t>网站后台操作</a:t>
            </a:r>
            <a:endParaRPr lang="en-US" altLang="zh-CN" sz="4400" dirty="0" smtClean="0">
              <a:solidFill>
                <a:srgbClr val="323232"/>
              </a:solidFill>
              <a:latin typeface="Hiragino Sans GB W3" pitchFamily="34" charset="-122"/>
              <a:ea typeface="Hiragino Sans GB W3" pitchFamily="34" charset="-122"/>
            </a:endParaRPr>
          </a:p>
          <a:p>
            <a:pPr algn="ctr">
              <a:lnSpc>
                <a:spcPct val="150000"/>
              </a:lnSpc>
            </a:pPr>
            <a:endParaRPr lang="en-US" altLang="zh-CN" sz="4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一、了解后台的功能</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二、如何快捷的添加内容</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三、增强体验度</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四、使用软件配合操作</a:t>
            </a:r>
            <a:endParaRPr lang="en-US" altLang="zh-CN" sz="2400"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9" name="TextBox 8"/>
          <p:cNvSpPr txBox="1"/>
          <p:nvPr/>
        </p:nvSpPr>
        <p:spPr>
          <a:xfrm>
            <a:off x="1000100" y="928670"/>
            <a:ext cx="7358114" cy="5493812"/>
          </a:xfrm>
          <a:prstGeom prst="rect">
            <a:avLst/>
          </a:prstGeom>
          <a:noFill/>
        </p:spPr>
        <p:txBody>
          <a:bodyPr wrap="square" rtlCol="0">
            <a:spAutoFit/>
          </a:bodyPr>
          <a:lstStyle/>
          <a:p>
            <a:pPr>
              <a:lnSpc>
                <a:spcPct val="150000"/>
              </a:lnSpc>
            </a:pPr>
            <a:endParaRPr lang="zh-CN" altLang="en-US"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一、后台是一个</a:t>
            </a:r>
            <a:r>
              <a:rPr lang="en-US" altLang="zh-CN" sz="2400" spc="100" dirty="0" smtClean="0">
                <a:solidFill>
                  <a:srgbClr val="FF0000"/>
                </a:solidFill>
                <a:latin typeface="Hiragino Sans GB W3" pitchFamily="34" charset="-122"/>
                <a:ea typeface="Hiragino Sans GB W3" pitchFamily="34" charset="-122"/>
              </a:rPr>
              <a:t>CMS</a:t>
            </a:r>
            <a:r>
              <a:rPr lang="zh-CN" altLang="en-US" sz="2400" spc="100" dirty="0" smtClean="0">
                <a:solidFill>
                  <a:srgbClr val="323232"/>
                </a:solidFill>
                <a:latin typeface="Hiragino Sans GB W3" pitchFamily="34" charset="-122"/>
                <a:ea typeface="Hiragino Sans GB W3" pitchFamily="34" charset="-122"/>
              </a:rPr>
              <a:t>系统（文章管理系统）</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a:t>
            </a:r>
            <a:r>
              <a:rPr lang="zh-CN" altLang="en-US" sz="2400" spc="100" dirty="0" smtClean="0">
                <a:solidFill>
                  <a:srgbClr val="323232"/>
                </a:solidFill>
                <a:latin typeface="Hiragino Sans GB W3" pitchFamily="34" charset="-122"/>
                <a:ea typeface="Hiragino Sans GB W3" pitchFamily="34" charset="-122"/>
              </a:rPr>
              <a:t>品牌网站、营销型网站、学校网站、外贸网站</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a:t>
            </a:r>
            <a:r>
              <a:rPr lang="zh-CN" altLang="en-US" sz="2400" spc="100" dirty="0" smtClean="0">
                <a:solidFill>
                  <a:srgbClr val="323232"/>
                </a:solidFill>
                <a:latin typeface="Hiragino Sans GB W3" pitchFamily="34" charset="-122"/>
                <a:ea typeface="Hiragino Sans GB W3" pitchFamily="34" charset="-122"/>
              </a:rPr>
              <a:t>系统：文章管理系统、商城系统、行业门户系统</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二、系统模块：</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1</a:t>
            </a:r>
            <a:r>
              <a:rPr lang="zh-CN" altLang="en-US" sz="2400" spc="100" dirty="0" smtClean="0">
                <a:solidFill>
                  <a:srgbClr val="323232"/>
                </a:solidFill>
                <a:latin typeface="Hiragino Sans GB W3" pitchFamily="34" charset="-122"/>
                <a:ea typeface="Hiragino Sans GB W3" pitchFamily="34" charset="-122"/>
              </a:rPr>
              <a:t>、简介模块</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2</a:t>
            </a:r>
            <a:r>
              <a:rPr lang="zh-CN" altLang="en-US" sz="2400" spc="100" dirty="0" smtClean="0">
                <a:solidFill>
                  <a:srgbClr val="323232"/>
                </a:solidFill>
                <a:latin typeface="Hiragino Sans GB W3" pitchFamily="34" charset="-122"/>
                <a:ea typeface="Hiragino Sans GB W3" pitchFamily="34" charset="-122"/>
              </a:rPr>
              <a:t>、文章模块</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3</a:t>
            </a:r>
            <a:r>
              <a:rPr lang="zh-CN" altLang="en-US" sz="2400" spc="100" dirty="0" smtClean="0">
                <a:solidFill>
                  <a:srgbClr val="323232"/>
                </a:solidFill>
                <a:latin typeface="Hiragino Sans GB W3" pitchFamily="34" charset="-122"/>
                <a:ea typeface="Hiragino Sans GB W3" pitchFamily="34" charset="-122"/>
              </a:rPr>
              <a:t>、图片模块</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a:t>
            </a:r>
            <a:endParaRPr lang="en-US" altLang="zh-CN" spc="100" dirty="0" smtClean="0">
              <a:solidFill>
                <a:srgbClr val="323232"/>
              </a:solidFill>
              <a:latin typeface="Hiragino Sans GB W3" pitchFamily="34" charset="-122"/>
              <a:ea typeface="Hiragino Sans GB W3" pitchFamily="34" charset="-122"/>
            </a:endParaRPr>
          </a:p>
        </p:txBody>
      </p:sp>
      <p:sp>
        <p:nvSpPr>
          <p:cNvPr id="18" name="矩形 17"/>
          <p:cNvSpPr/>
          <p:nvPr/>
        </p:nvSpPr>
        <p:spPr>
          <a:xfrm>
            <a:off x="285720" y="357166"/>
            <a:ext cx="3993401"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了解网站后台的功能</a:t>
            </a:r>
            <a:endParaRPr lang="zh-CN" altLang="en-US" sz="3200" dirty="0"/>
          </a:p>
        </p:txBody>
      </p:sp>
      <p:pic>
        <p:nvPicPr>
          <p:cNvPr id="22530" name="Picture 2" descr="C:\Users\Apple\AppData\Local\Temp\snap_screen_20160603212720.png"/>
          <p:cNvPicPr>
            <a:picLocks noChangeAspect="1" noChangeArrowheads="1"/>
          </p:cNvPicPr>
          <p:nvPr/>
        </p:nvPicPr>
        <p:blipFill>
          <a:blip r:embed="rId3"/>
          <a:srcRect/>
          <a:stretch>
            <a:fillRect/>
          </a:stretch>
        </p:blipFill>
        <p:spPr bwMode="auto">
          <a:xfrm>
            <a:off x="5429256" y="4214818"/>
            <a:ext cx="3295650" cy="18669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Bottom)">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7" name="矩形 6"/>
          <p:cNvSpPr/>
          <p:nvPr/>
        </p:nvSpPr>
        <p:spPr>
          <a:xfrm>
            <a:off x="285720" y="357166"/>
            <a:ext cx="3993401"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如何快捷的添加内容</a:t>
            </a:r>
            <a:endParaRPr lang="zh-CN" altLang="en-US" sz="3200" dirty="0"/>
          </a:p>
        </p:txBody>
      </p:sp>
      <p:sp>
        <p:nvSpPr>
          <p:cNvPr id="8" name="TextBox 7"/>
          <p:cNvSpPr txBox="1"/>
          <p:nvPr/>
        </p:nvSpPr>
        <p:spPr>
          <a:xfrm>
            <a:off x="1000100" y="1428736"/>
            <a:ext cx="7358114" cy="3970318"/>
          </a:xfrm>
          <a:prstGeom prst="rect">
            <a:avLst/>
          </a:prstGeom>
          <a:noFill/>
        </p:spPr>
        <p:txBody>
          <a:bodyPr wrap="square" rtlCol="0">
            <a:spAutoFit/>
          </a:bodyPr>
          <a:lstStyle/>
          <a:p>
            <a:pPr>
              <a:lnSpc>
                <a:spcPct val="150000"/>
              </a:lnSpc>
            </a:pPr>
            <a:r>
              <a:rPr lang="zh-CN" altLang="en-US" sz="2400" spc="100" dirty="0" smtClean="0">
                <a:solidFill>
                  <a:srgbClr val="323232"/>
                </a:solidFill>
                <a:latin typeface="Hiragino Sans GB W3" pitchFamily="34" charset="-122"/>
                <a:ea typeface="Hiragino Sans GB W3" pitchFamily="34" charset="-122"/>
              </a:rPr>
              <a:t>按照系统模块来添加</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简介</a:t>
            </a:r>
            <a:r>
              <a:rPr lang="zh-CN" altLang="en-US" sz="2400" spc="100" dirty="0" smtClean="0">
                <a:solidFill>
                  <a:srgbClr val="323232"/>
                </a:solidFill>
                <a:latin typeface="Hiragino Sans GB W3" pitchFamily="34" charset="-122"/>
                <a:ea typeface="Hiragino Sans GB W3" pitchFamily="34" charset="-122"/>
              </a:rPr>
              <a:t>模块</a:t>
            </a:r>
            <a:r>
              <a:rPr lang="zh-CN" altLang="en-US" sz="2400" spc="100" dirty="0" smtClean="0">
                <a:solidFill>
                  <a:srgbClr val="323232"/>
                </a:solidFill>
                <a:latin typeface="Hiragino Sans GB W3" pitchFamily="34" charset="-122"/>
                <a:ea typeface="Hiragino Sans GB W3" pitchFamily="34" charset="-122"/>
              </a:rPr>
              <a:t>（单页面模块）</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a:t>
            </a:r>
            <a:r>
              <a:rPr lang="zh-CN" altLang="en-US" sz="2400" spc="100" dirty="0" smtClean="0">
                <a:solidFill>
                  <a:srgbClr val="323232"/>
                </a:solidFill>
                <a:latin typeface="Hiragino Sans GB W3" pitchFamily="34" charset="-122"/>
                <a:ea typeface="Hiragino Sans GB W3" pitchFamily="34" charset="-122"/>
              </a:rPr>
              <a:t>公司简介，联系我们，服务项目等</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文章模块</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a:t>
            </a:r>
            <a:r>
              <a:rPr lang="zh-CN" altLang="en-US" sz="2400" spc="100" dirty="0" smtClean="0">
                <a:solidFill>
                  <a:srgbClr val="323232"/>
                </a:solidFill>
                <a:latin typeface="Hiragino Sans GB W3" pitchFamily="34" charset="-122"/>
                <a:ea typeface="Hiragino Sans GB W3" pitchFamily="34" charset="-122"/>
              </a:rPr>
              <a:t>新闻中心，资讯动态等</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图片模块</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a:t>
            </a:r>
            <a:r>
              <a:rPr lang="zh-CN" altLang="en-US" sz="2400" spc="100" dirty="0" smtClean="0">
                <a:solidFill>
                  <a:srgbClr val="323232"/>
                </a:solidFill>
                <a:latin typeface="Hiragino Sans GB W3" pitchFamily="34" charset="-122"/>
                <a:ea typeface="Hiragino Sans GB W3" pitchFamily="34" charset="-122"/>
              </a:rPr>
              <a:t>产品中心、校园风采、合作伙伴等</a:t>
            </a:r>
            <a:endParaRPr lang="en-US" altLang="zh-CN"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405" y="947716"/>
            <a:ext cx="9155405" cy="5910284"/>
          </a:xfrm>
          <a:prstGeom prst="rect">
            <a:avLst/>
          </a:prstGeom>
          <a:noFill/>
          <a:ln w="9525">
            <a:noFill/>
            <a:miter lim="800000"/>
            <a:headEnd/>
            <a:tailEnd/>
          </a:ln>
          <a:effectLst/>
        </p:spPr>
      </p:pic>
      <p:sp>
        <p:nvSpPr>
          <p:cNvPr id="7" name="矩形 6"/>
          <p:cNvSpPr/>
          <p:nvPr/>
        </p:nvSpPr>
        <p:spPr>
          <a:xfrm>
            <a:off x="285720" y="357166"/>
            <a:ext cx="1877437"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后台操作</a:t>
            </a:r>
            <a:endParaRPr lang="zh-CN" altLang="en-US" sz="3200" dirty="0"/>
          </a:p>
        </p:txBody>
      </p:sp>
      <p:sp>
        <p:nvSpPr>
          <p:cNvPr id="8" name="TextBox 7"/>
          <p:cNvSpPr txBox="1"/>
          <p:nvPr/>
        </p:nvSpPr>
        <p:spPr>
          <a:xfrm>
            <a:off x="1000100" y="1428736"/>
            <a:ext cx="8143900" cy="1338828"/>
          </a:xfrm>
          <a:prstGeom prst="rect">
            <a:avLst/>
          </a:prstGeom>
          <a:noFill/>
        </p:spPr>
        <p:txBody>
          <a:bodyPr wrap="square" rtlCol="0">
            <a:spAutoFit/>
          </a:bodyPr>
          <a:lstStyle/>
          <a:p>
            <a:pPr>
              <a:lnSpc>
                <a:spcPct val="150000"/>
              </a:lnSpc>
            </a:pPr>
            <a:r>
              <a:rPr lang="zh-CN" altLang="en-US" spc="100" dirty="0" smtClean="0">
                <a:solidFill>
                  <a:srgbClr val="323232"/>
                </a:solidFill>
                <a:latin typeface="Hiragino Sans GB W3" pitchFamily="34" charset="-122"/>
                <a:ea typeface="Hiragino Sans GB W3" pitchFamily="34" charset="-122"/>
              </a:rPr>
              <a:t>一</a:t>
            </a:r>
            <a:r>
              <a:rPr lang="zh-CN" altLang="en-US" spc="100" dirty="0" smtClean="0">
                <a:solidFill>
                  <a:srgbClr val="323232"/>
                </a:solidFill>
                <a:latin typeface="Hiragino Sans GB W3" pitchFamily="34" charset="-122"/>
                <a:ea typeface="Hiragino Sans GB W3" pitchFamily="34" charset="-122"/>
              </a:rPr>
              <a:t>、如何添加栏目</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二、如何添加文章</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三、如何添加图片</a:t>
            </a:r>
            <a:endParaRPr lang="en-US" altLang="zh-CN" spc="100" dirty="0" smtClean="0">
              <a:solidFill>
                <a:srgbClr val="323232"/>
              </a:solidFill>
              <a:latin typeface="Hiragino Sans GB W3" pitchFamily="34" charset="-122"/>
              <a:ea typeface="Hiragino Sans GB W3" pitchFamily="34" charset="-122"/>
            </a:endParaRPr>
          </a:p>
        </p:txBody>
      </p:sp>
      <p:pic>
        <p:nvPicPr>
          <p:cNvPr id="28674" name="Picture 2" descr="C:\Users\Apple\AppData\Local\Temp\snap_screen_20160604112828.png"/>
          <p:cNvPicPr>
            <a:picLocks noChangeAspect="1" noChangeArrowheads="1"/>
          </p:cNvPicPr>
          <p:nvPr/>
        </p:nvPicPr>
        <p:blipFill>
          <a:blip r:embed="rId3"/>
          <a:srcRect/>
          <a:stretch>
            <a:fillRect/>
          </a:stretch>
        </p:blipFill>
        <p:spPr bwMode="auto">
          <a:xfrm>
            <a:off x="3714743" y="1428736"/>
            <a:ext cx="4310093" cy="2143140"/>
          </a:xfrm>
          <a:prstGeom prst="rect">
            <a:avLst/>
          </a:prstGeom>
          <a:noFill/>
        </p:spPr>
      </p:pic>
      <p:pic>
        <p:nvPicPr>
          <p:cNvPr id="28676" name="Picture 4" descr="C:\Users\Apple\AppData\Local\Temp\snap_screen_20160604112912.png"/>
          <p:cNvPicPr>
            <a:picLocks noChangeAspect="1" noChangeArrowheads="1"/>
          </p:cNvPicPr>
          <p:nvPr/>
        </p:nvPicPr>
        <p:blipFill>
          <a:blip r:embed="rId4" cstate="print"/>
          <a:srcRect/>
          <a:stretch>
            <a:fillRect/>
          </a:stretch>
        </p:blipFill>
        <p:spPr bwMode="auto">
          <a:xfrm>
            <a:off x="4643438" y="3143248"/>
            <a:ext cx="4158444" cy="200026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405" y="947716"/>
            <a:ext cx="9155405" cy="5910284"/>
          </a:xfrm>
          <a:prstGeom prst="rect">
            <a:avLst/>
          </a:prstGeom>
          <a:noFill/>
          <a:ln w="9525">
            <a:noFill/>
            <a:miter lim="800000"/>
            <a:headEnd/>
            <a:tailEnd/>
          </a:ln>
          <a:effectLst/>
        </p:spPr>
      </p:pic>
      <p:sp>
        <p:nvSpPr>
          <p:cNvPr id="7" name="矩形 6"/>
          <p:cNvSpPr/>
          <p:nvPr/>
        </p:nvSpPr>
        <p:spPr>
          <a:xfrm>
            <a:off x="285720" y="357166"/>
            <a:ext cx="2300630"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增强体验度</a:t>
            </a:r>
            <a:endParaRPr lang="zh-CN" altLang="en-US" sz="3200" dirty="0"/>
          </a:p>
        </p:txBody>
      </p:sp>
      <p:sp>
        <p:nvSpPr>
          <p:cNvPr id="8" name="TextBox 7"/>
          <p:cNvSpPr txBox="1"/>
          <p:nvPr/>
        </p:nvSpPr>
        <p:spPr>
          <a:xfrm>
            <a:off x="1000100" y="1428736"/>
            <a:ext cx="8143900" cy="2585323"/>
          </a:xfrm>
          <a:prstGeom prst="rect">
            <a:avLst/>
          </a:prstGeom>
          <a:noFill/>
        </p:spPr>
        <p:txBody>
          <a:bodyPr wrap="square" rtlCol="0">
            <a:spAutoFit/>
          </a:bodyPr>
          <a:lstStyle/>
          <a:p>
            <a:pPr>
              <a:lnSpc>
                <a:spcPct val="150000"/>
              </a:lnSpc>
            </a:pPr>
            <a:r>
              <a:rPr lang="zh-CN" altLang="en-US" spc="100" dirty="0" smtClean="0">
                <a:solidFill>
                  <a:srgbClr val="323232"/>
                </a:solidFill>
                <a:latin typeface="Hiragino Sans GB W3" pitchFamily="34" charset="-122"/>
                <a:ea typeface="Hiragino Sans GB W3" pitchFamily="34" charset="-122"/>
              </a:rPr>
              <a:t>一、图文并茂     </a:t>
            </a:r>
            <a:r>
              <a:rPr lang="zh-CN" altLang="en-US" spc="100" dirty="0" smtClean="0">
                <a:solidFill>
                  <a:srgbClr val="323232"/>
                </a:solidFill>
                <a:latin typeface="Hiragino Sans GB W3" pitchFamily="34" charset="-122"/>
                <a:ea typeface="Hiragino Sans GB W3" pitchFamily="34" charset="-122"/>
                <a:hlinkClick r:id="rId3"/>
              </a:rPr>
              <a:t>点击演示</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二、插入</a:t>
            </a:r>
            <a:r>
              <a:rPr lang="zh-CN" altLang="en-US" spc="100" dirty="0" smtClean="0">
                <a:solidFill>
                  <a:srgbClr val="323232"/>
                </a:solidFill>
                <a:latin typeface="Hiragino Sans GB W3" pitchFamily="34" charset="-122"/>
                <a:ea typeface="Hiragino Sans GB W3" pitchFamily="34" charset="-122"/>
                <a:hlinkClick r:id="rId4"/>
              </a:rPr>
              <a:t>百度地图</a:t>
            </a:r>
            <a:r>
              <a:rPr lang="zh-CN" altLang="en-US" spc="100" dirty="0" smtClean="0">
                <a:solidFill>
                  <a:srgbClr val="323232"/>
                </a:solidFill>
                <a:latin typeface="Hiragino Sans GB W3" pitchFamily="34" charset="-122"/>
                <a:ea typeface="Hiragino Sans GB W3" pitchFamily="34" charset="-122"/>
              </a:rPr>
              <a:t>或者</a:t>
            </a:r>
            <a:r>
              <a:rPr lang="zh-CN" altLang="en-US" spc="100" dirty="0" smtClean="0">
                <a:solidFill>
                  <a:srgbClr val="323232"/>
                </a:solidFill>
                <a:latin typeface="Hiragino Sans GB W3" pitchFamily="34" charset="-122"/>
                <a:ea typeface="Hiragino Sans GB W3" pitchFamily="34" charset="-122"/>
                <a:hlinkClick r:id="rId5"/>
              </a:rPr>
              <a:t>百度名片    </a:t>
            </a:r>
            <a:r>
              <a:rPr lang="zh-CN" altLang="en-US"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hlinkClick r:id="rId6"/>
              </a:rPr>
              <a:t>点击演示</a:t>
            </a:r>
            <a:r>
              <a:rPr lang="zh-CN" altLang="en-US"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hlinkClick r:id="rId7"/>
              </a:rPr>
              <a:t>点击演示</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三、插入第三方视频       </a:t>
            </a:r>
            <a:r>
              <a:rPr lang="zh-CN" altLang="en-US" spc="100" dirty="0" smtClean="0">
                <a:solidFill>
                  <a:srgbClr val="323232"/>
                </a:solidFill>
                <a:latin typeface="Hiragino Sans GB W3" pitchFamily="34" charset="-122"/>
                <a:ea typeface="Hiragino Sans GB W3" pitchFamily="34" charset="-122"/>
                <a:hlinkClick r:id="rId8"/>
              </a:rPr>
              <a:t>点击演示</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四、产品、图片要统一尺寸       </a:t>
            </a:r>
            <a:r>
              <a:rPr lang="zh-CN" altLang="en-US" spc="100" dirty="0" smtClean="0">
                <a:solidFill>
                  <a:srgbClr val="323232"/>
                </a:solidFill>
                <a:latin typeface="Hiragino Sans GB W3" pitchFamily="34" charset="-122"/>
                <a:ea typeface="Hiragino Sans GB W3" pitchFamily="34" charset="-122"/>
                <a:hlinkClick r:id="rId9"/>
              </a:rPr>
              <a:t>点击演示</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五、文字大小统一      </a:t>
            </a:r>
            <a:r>
              <a:rPr lang="zh-CN" altLang="en-US" spc="100" dirty="0" smtClean="0">
                <a:solidFill>
                  <a:srgbClr val="323232"/>
                </a:solidFill>
                <a:latin typeface="Hiragino Sans GB W3" pitchFamily="34" charset="-122"/>
                <a:ea typeface="Hiragino Sans GB W3" pitchFamily="34" charset="-122"/>
                <a:hlinkClick r:id="rId10"/>
              </a:rPr>
              <a:t>点击</a:t>
            </a:r>
            <a:r>
              <a:rPr lang="zh-CN" altLang="en-US" spc="100" dirty="0" smtClean="0">
                <a:solidFill>
                  <a:srgbClr val="323232"/>
                </a:solidFill>
                <a:latin typeface="Hiragino Sans GB W3" pitchFamily="34" charset="-122"/>
                <a:ea typeface="Hiragino Sans GB W3" pitchFamily="34" charset="-122"/>
                <a:hlinkClick r:id="rId10"/>
              </a:rPr>
              <a:t>演示</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六、制作手机网站</a:t>
            </a:r>
            <a:endParaRPr lang="en-US" altLang="zh-CN" spc="100" dirty="0" smtClean="0">
              <a:solidFill>
                <a:srgbClr val="323232"/>
              </a:solidFill>
              <a:latin typeface="Hiragino Sans GB W3" pitchFamily="34" charset="-122"/>
              <a:ea typeface="Hiragino Sans GB W3" pitchFamily="34" charset="-122"/>
            </a:endParaRPr>
          </a:p>
        </p:txBody>
      </p:sp>
      <p:pic>
        <p:nvPicPr>
          <p:cNvPr id="9217" name="Picture 1"/>
          <p:cNvPicPr>
            <a:picLocks noChangeAspect="1" noChangeArrowheads="1"/>
          </p:cNvPicPr>
          <p:nvPr/>
        </p:nvPicPr>
        <p:blipFill>
          <a:blip r:embed="rId11" cstate="print"/>
          <a:srcRect/>
          <a:stretch>
            <a:fillRect/>
          </a:stretch>
        </p:blipFill>
        <p:spPr bwMode="auto">
          <a:xfrm>
            <a:off x="3428992" y="3571876"/>
            <a:ext cx="1714512" cy="3049841"/>
          </a:xfrm>
          <a:prstGeom prst="rect">
            <a:avLst/>
          </a:prstGeom>
          <a:noFill/>
          <a:ln w="9525">
            <a:noFill/>
            <a:miter lim="800000"/>
            <a:headEnd/>
            <a:tailEnd/>
          </a:ln>
          <a:effectLst/>
        </p:spPr>
      </p:pic>
      <p:pic>
        <p:nvPicPr>
          <p:cNvPr id="9218" name="Picture 2"/>
          <p:cNvPicPr>
            <a:picLocks noChangeAspect="1" noChangeArrowheads="1"/>
          </p:cNvPicPr>
          <p:nvPr/>
        </p:nvPicPr>
        <p:blipFill>
          <a:blip r:embed="rId12" cstate="print"/>
          <a:srcRect/>
          <a:stretch>
            <a:fillRect/>
          </a:stretch>
        </p:blipFill>
        <p:spPr bwMode="auto">
          <a:xfrm>
            <a:off x="5286380" y="3571875"/>
            <a:ext cx="1714512" cy="3049843"/>
          </a:xfrm>
          <a:prstGeom prst="rect">
            <a:avLst/>
          </a:prstGeom>
          <a:noFill/>
          <a:ln w="9525">
            <a:noFill/>
            <a:miter lim="800000"/>
            <a:headEnd/>
            <a:tailEnd/>
          </a:ln>
          <a:effectLst/>
        </p:spPr>
      </p:pic>
      <p:pic>
        <p:nvPicPr>
          <p:cNvPr id="9219" name="Picture 3"/>
          <p:cNvPicPr>
            <a:picLocks noChangeAspect="1" noChangeArrowheads="1"/>
          </p:cNvPicPr>
          <p:nvPr/>
        </p:nvPicPr>
        <p:blipFill>
          <a:blip r:embed="rId13" cstate="print"/>
          <a:srcRect/>
          <a:stretch>
            <a:fillRect/>
          </a:stretch>
        </p:blipFill>
        <p:spPr bwMode="auto">
          <a:xfrm>
            <a:off x="7177848" y="3571876"/>
            <a:ext cx="1680432" cy="298921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a:srcRect/>
          <a:stretch>
            <a:fillRect/>
          </a:stretch>
        </p:blipFill>
        <p:spPr bwMode="auto">
          <a:xfrm>
            <a:off x="-11373" y="1071546"/>
            <a:ext cx="9155405" cy="5910284"/>
          </a:xfrm>
          <a:prstGeom prst="rect">
            <a:avLst/>
          </a:prstGeom>
          <a:noFill/>
          <a:ln w="9525">
            <a:noFill/>
            <a:miter lim="800000"/>
            <a:headEnd/>
            <a:tailEnd/>
          </a:ln>
          <a:effectLst/>
        </p:spPr>
      </p:pic>
      <p:sp>
        <p:nvSpPr>
          <p:cNvPr id="7" name="矩形 6"/>
          <p:cNvSpPr/>
          <p:nvPr/>
        </p:nvSpPr>
        <p:spPr>
          <a:xfrm>
            <a:off x="285720" y="357166"/>
            <a:ext cx="3570208" cy="584775"/>
          </a:xfrm>
          <a:prstGeom prst="rect">
            <a:avLst/>
          </a:prstGeom>
        </p:spPr>
        <p:txBody>
          <a:bodyPr wrap="none">
            <a:spAutoFit/>
          </a:bodyPr>
          <a:lstStyle/>
          <a:p>
            <a:r>
              <a:rPr lang="zh-CN" altLang="en-US" sz="3200" spc="100" dirty="0" smtClean="0">
                <a:solidFill>
                  <a:srgbClr val="323232"/>
                </a:solidFill>
                <a:ea typeface="Hiragino Sans GB W3" pitchFamily="34" charset="-122"/>
              </a:rPr>
              <a:t>使用软件配合操作</a:t>
            </a:r>
            <a:endParaRPr lang="zh-CN" altLang="en-US" sz="3200" dirty="0"/>
          </a:p>
        </p:txBody>
      </p:sp>
      <p:sp>
        <p:nvSpPr>
          <p:cNvPr id="8" name="TextBox 7"/>
          <p:cNvSpPr txBox="1"/>
          <p:nvPr/>
        </p:nvSpPr>
        <p:spPr>
          <a:xfrm>
            <a:off x="1000100" y="1428736"/>
            <a:ext cx="8143900" cy="2585323"/>
          </a:xfrm>
          <a:prstGeom prst="rect">
            <a:avLst/>
          </a:prstGeom>
          <a:noFill/>
        </p:spPr>
        <p:txBody>
          <a:bodyPr wrap="square" rtlCol="0">
            <a:spAutoFit/>
          </a:bodyPr>
          <a:lstStyle/>
          <a:p>
            <a:pPr>
              <a:lnSpc>
                <a:spcPct val="150000"/>
              </a:lnSpc>
            </a:pPr>
            <a:r>
              <a:rPr lang="zh-CN" altLang="en-US" spc="100" dirty="0" smtClean="0">
                <a:solidFill>
                  <a:srgbClr val="323232"/>
                </a:solidFill>
                <a:latin typeface="Hiragino Sans GB W3" pitchFamily="34" charset="-122"/>
                <a:ea typeface="Hiragino Sans GB W3" pitchFamily="34" charset="-122"/>
              </a:rPr>
              <a:t>一、</a:t>
            </a:r>
            <a:r>
              <a:rPr lang="en-US" altLang="zh-CN" spc="100" dirty="0" smtClean="0">
                <a:solidFill>
                  <a:srgbClr val="323232"/>
                </a:solidFill>
                <a:latin typeface="Hiragino Sans GB W3" pitchFamily="34" charset="-122"/>
                <a:ea typeface="Hiragino Sans GB W3" pitchFamily="34" charset="-122"/>
              </a:rPr>
              <a:t>Photoshop </a:t>
            </a: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批量处理图片，图片明暗度调整</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zh-CN" altLang="en-US" spc="100" dirty="0" smtClean="0">
                <a:solidFill>
                  <a:srgbClr val="323232"/>
                </a:solidFill>
                <a:latin typeface="Hiragino Sans GB W3" pitchFamily="34" charset="-122"/>
                <a:ea typeface="Hiragino Sans GB W3" pitchFamily="34" charset="-122"/>
              </a:rPr>
              <a:t>二、浏览器“审查元素”功能</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快速确定图片的</a:t>
            </a:r>
            <a:r>
              <a:rPr lang="zh-CN" altLang="en-US" spc="100" dirty="0" smtClean="0">
                <a:solidFill>
                  <a:srgbClr val="323232"/>
                </a:solidFill>
                <a:latin typeface="Hiragino Sans GB W3" pitchFamily="34" charset="-122"/>
                <a:ea typeface="Hiragino Sans GB W3" pitchFamily="34" charset="-122"/>
              </a:rPr>
              <a:t>大小</a:t>
            </a:r>
            <a:endParaRPr lang="en-US" altLang="zh-CN" spc="100" dirty="0" smtClean="0">
              <a:solidFill>
                <a:srgbClr val="323232"/>
              </a:solidFill>
              <a:latin typeface="Hiragino Sans GB W3" pitchFamily="34" charset="-122"/>
              <a:ea typeface="Hiragino Sans GB W3" pitchFamily="34" charset="-122"/>
            </a:endParaRPr>
          </a:p>
          <a:p>
            <a:pPr>
              <a:lnSpc>
                <a:spcPct val="150000"/>
              </a:lnSpc>
            </a:pPr>
            <a:r>
              <a:rPr lang="en-US" altLang="zh-CN" spc="100" dirty="0" smtClean="0">
                <a:solidFill>
                  <a:srgbClr val="323232"/>
                </a:solidFill>
                <a:latin typeface="Hiragino Sans GB W3" pitchFamily="34" charset="-122"/>
                <a:ea typeface="Hiragino Sans GB W3" pitchFamily="34" charset="-122"/>
              </a:rPr>
              <a:t> </a:t>
            </a:r>
            <a:r>
              <a:rPr lang="en-US" altLang="zh-CN" spc="100" dirty="0" smtClean="0">
                <a:solidFill>
                  <a:srgbClr val="323232"/>
                </a:solidFill>
                <a:latin typeface="Hiragino Sans GB W3" pitchFamily="34" charset="-122"/>
                <a:ea typeface="Hiragino Sans GB W3" pitchFamily="34" charset="-122"/>
              </a:rPr>
              <a:t>     </a:t>
            </a:r>
            <a:r>
              <a:rPr lang="zh-CN" altLang="en-US" spc="100" dirty="0" smtClean="0">
                <a:solidFill>
                  <a:srgbClr val="323232"/>
                </a:solidFill>
                <a:latin typeface="Hiragino Sans GB W3" pitchFamily="34" charset="-122"/>
                <a:ea typeface="Hiragino Sans GB W3" pitchFamily="34" charset="-122"/>
              </a:rPr>
              <a:t>查看手机网站</a:t>
            </a:r>
            <a:endParaRPr lang="en-US" altLang="zh-CN"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uments\Desktop\bj-3.jpg"/>
          <p:cNvPicPr>
            <a:picLocks noChangeAspect="1" noChangeArrowheads="1"/>
          </p:cNvPicPr>
          <p:nvPr/>
        </p:nvPicPr>
        <p:blipFill>
          <a:blip r:embed="rId2"/>
          <a:srcRect/>
          <a:stretch>
            <a:fillRect/>
          </a:stretch>
        </p:blipFill>
        <p:spPr bwMode="auto">
          <a:xfrm>
            <a:off x="-32" y="-24"/>
            <a:ext cx="9144032" cy="6867169"/>
          </a:xfrm>
          <a:prstGeom prst="rect">
            <a:avLst/>
          </a:prstGeom>
          <a:noFill/>
        </p:spPr>
      </p:pic>
      <p:pic>
        <p:nvPicPr>
          <p:cNvPr id="8" name="Picture 2"/>
          <p:cNvPicPr>
            <a:picLocks noChangeAspect="1" noChangeArrowheads="1"/>
          </p:cNvPicPr>
          <p:nvPr/>
        </p:nvPicPr>
        <p:blipFill>
          <a:blip r:embed="rId3"/>
          <a:srcRect/>
          <a:stretch>
            <a:fillRect/>
          </a:stretch>
        </p:blipFill>
        <p:spPr bwMode="auto">
          <a:xfrm>
            <a:off x="-11373" y="1071546"/>
            <a:ext cx="9155405" cy="5910284"/>
          </a:xfrm>
          <a:prstGeom prst="rect">
            <a:avLst/>
          </a:prstGeom>
          <a:noFill/>
          <a:ln w="9525">
            <a:noFill/>
            <a:miter lim="800000"/>
            <a:headEnd/>
            <a:tailEnd/>
          </a:ln>
          <a:effectLst/>
        </p:spPr>
      </p:pic>
      <p:pic>
        <p:nvPicPr>
          <p:cNvPr id="5" name="Picture 7" descr="C:\Documents and Settings\Administrator\桌面\封面.png"/>
          <p:cNvPicPr>
            <a:picLocks noChangeAspect="1" noChangeArrowheads="1"/>
          </p:cNvPicPr>
          <p:nvPr/>
        </p:nvPicPr>
        <p:blipFill>
          <a:blip r:embed="rId4" cstate="print"/>
          <a:srcRect l="18007" t="21202" r="19292" b="25794"/>
          <a:stretch>
            <a:fillRect/>
          </a:stretch>
        </p:blipFill>
        <p:spPr bwMode="auto">
          <a:xfrm>
            <a:off x="7072330" y="285728"/>
            <a:ext cx="1714512" cy="659428"/>
          </a:xfrm>
          <a:prstGeom prst="rect">
            <a:avLst/>
          </a:prstGeom>
          <a:noFill/>
        </p:spPr>
      </p:pic>
      <p:sp>
        <p:nvSpPr>
          <p:cNvPr id="6" name="TextBox 5"/>
          <p:cNvSpPr txBox="1"/>
          <p:nvPr/>
        </p:nvSpPr>
        <p:spPr>
          <a:xfrm>
            <a:off x="357158" y="1428736"/>
            <a:ext cx="8286808" cy="4985980"/>
          </a:xfrm>
          <a:prstGeom prst="rect">
            <a:avLst/>
          </a:prstGeom>
          <a:noFill/>
        </p:spPr>
        <p:txBody>
          <a:bodyPr wrap="square" rtlCol="0">
            <a:spAutoFit/>
          </a:bodyPr>
          <a:lstStyle/>
          <a:p>
            <a:pPr algn="ctr">
              <a:lnSpc>
                <a:spcPct val="150000"/>
              </a:lnSpc>
            </a:pPr>
            <a:r>
              <a:rPr lang="zh-CN" altLang="en-US" sz="4400" dirty="0" smtClean="0">
                <a:solidFill>
                  <a:srgbClr val="323232"/>
                </a:solidFill>
                <a:latin typeface="Hiragino Sans GB W3" pitchFamily="34" charset="-122"/>
                <a:ea typeface="Hiragino Sans GB W3" pitchFamily="34" charset="-122"/>
              </a:rPr>
              <a:t>站内优化</a:t>
            </a:r>
            <a:endParaRPr lang="en-US" altLang="zh-CN" sz="4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en-US" altLang="zh-CN" sz="2400" spc="100" dirty="0" smtClean="0">
                <a:solidFill>
                  <a:srgbClr val="323232"/>
                </a:solidFill>
                <a:latin typeface="Hiragino Sans GB W3" pitchFamily="34" charset="-122"/>
                <a:ea typeface="Hiragino Sans GB W3" pitchFamily="34" charset="-122"/>
              </a:rPr>
              <a:t>                      </a:t>
            </a:r>
            <a:r>
              <a:rPr lang="zh-CN" altLang="en-US" sz="2400" spc="100" dirty="0" smtClean="0">
                <a:solidFill>
                  <a:srgbClr val="323232"/>
                </a:solidFill>
                <a:latin typeface="Hiragino Sans GB W3" pitchFamily="34" charset="-122"/>
                <a:ea typeface="Hiragino Sans GB W3" pitchFamily="34" charset="-122"/>
              </a:rPr>
              <a:t>一、简洁明了的首页</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二、合理的层次结构</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三、网站</a:t>
            </a:r>
            <a:r>
              <a:rPr lang="en-US" altLang="zh-CN" sz="2400" spc="100" dirty="0" smtClean="0">
                <a:solidFill>
                  <a:srgbClr val="323232"/>
                </a:solidFill>
                <a:latin typeface="Hiragino Sans GB W3" pitchFamily="34" charset="-122"/>
                <a:ea typeface="Hiragino Sans GB W3" pitchFamily="34" charset="-122"/>
              </a:rPr>
              <a:t>META</a:t>
            </a:r>
            <a:r>
              <a:rPr lang="zh-CN" altLang="en-US" sz="2400" spc="100" dirty="0" smtClean="0">
                <a:solidFill>
                  <a:srgbClr val="323232"/>
                </a:solidFill>
                <a:latin typeface="Hiragino Sans GB W3" pitchFamily="34" charset="-122"/>
                <a:ea typeface="Hiragino Sans GB W3" pitchFamily="34" charset="-122"/>
              </a:rPr>
              <a:t>标签</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四、相关内容锚链接</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五、重要栏目、文章的</a:t>
            </a:r>
            <a:r>
              <a:rPr lang="en-US" altLang="zh-CN" sz="2400" spc="100" dirty="0" smtClean="0">
                <a:solidFill>
                  <a:srgbClr val="323232"/>
                </a:solidFill>
                <a:latin typeface="Hiragino Sans GB W3" pitchFamily="34" charset="-122"/>
                <a:ea typeface="Hiragino Sans GB W3" pitchFamily="34" charset="-122"/>
              </a:rPr>
              <a:t>META</a:t>
            </a:r>
            <a:r>
              <a:rPr lang="zh-CN" altLang="en-US" sz="2400" spc="100" dirty="0" smtClean="0">
                <a:solidFill>
                  <a:srgbClr val="323232"/>
                </a:solidFill>
                <a:latin typeface="Hiragino Sans GB W3" pitchFamily="34" charset="-122"/>
                <a:ea typeface="Hiragino Sans GB W3" pitchFamily="34" charset="-122"/>
              </a:rPr>
              <a:t>标签</a:t>
            </a:r>
            <a:endParaRPr lang="en-US" altLang="zh-CN" sz="2400" spc="100" dirty="0" smtClean="0">
              <a:solidFill>
                <a:srgbClr val="323232"/>
              </a:solidFill>
              <a:latin typeface="Hiragino Sans GB W3" pitchFamily="34" charset="-122"/>
              <a:ea typeface="Hiragino Sans GB W3" pitchFamily="34" charset="-122"/>
            </a:endParaRPr>
          </a:p>
          <a:p>
            <a:pPr>
              <a:lnSpc>
                <a:spcPct val="150000"/>
              </a:lnSpc>
            </a:pPr>
            <a:r>
              <a:rPr lang="zh-CN" altLang="en-US" sz="2400" spc="100" dirty="0" smtClean="0">
                <a:solidFill>
                  <a:srgbClr val="323232"/>
                </a:solidFill>
                <a:latin typeface="Hiragino Sans GB W3" pitchFamily="34" charset="-122"/>
                <a:ea typeface="Hiragino Sans GB W3" pitchFamily="34" charset="-122"/>
              </a:rPr>
              <a:t>                     </a:t>
            </a:r>
            <a:endParaRPr lang="en-US" altLang="zh-CN" sz="2400" spc="100" dirty="0" smtClean="0">
              <a:solidFill>
                <a:srgbClr val="323232"/>
              </a:solidFill>
              <a:latin typeface="Hiragino Sans GB W3" pitchFamily="34" charset="-122"/>
              <a:ea typeface="Hiragino Sans GB W3"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797</TotalTime>
  <Words>938</Words>
  <PresentationFormat>全屏显示(4:3)</PresentationFormat>
  <Paragraphs>94</Paragraphs>
  <Slides>15</Slides>
  <Notes>0</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Apple</cp:lastModifiedBy>
  <cp:revision>160</cp:revision>
  <dcterms:created xsi:type="dcterms:W3CDTF">2016-04-08T14:54:30Z</dcterms:created>
  <dcterms:modified xsi:type="dcterms:W3CDTF">2016-06-04T05:09:06Z</dcterms:modified>
</cp:coreProperties>
</file>